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58" r:id="rId5"/>
    <p:sldId id="259" r:id="rId6"/>
    <p:sldId id="260" r:id="rId7"/>
    <p:sldId id="261" r:id="rId8"/>
    <p:sldId id="269" r:id="rId9"/>
    <p:sldId id="270" r:id="rId10"/>
    <p:sldId id="271" r:id="rId11"/>
    <p:sldId id="273" r:id="rId12"/>
    <p:sldId id="262" r:id="rId13"/>
    <p:sldId id="278" r:id="rId14"/>
    <p:sldId id="263" r:id="rId15"/>
    <p:sldId id="279" r:id="rId16"/>
    <p:sldId id="280" r:id="rId17"/>
    <p:sldId id="281" r:id="rId18"/>
    <p:sldId id="282" r:id="rId19"/>
    <p:sldId id="268" r:id="rId20"/>
    <p:sldId id="266" r:id="rId21"/>
    <p:sldId id="267" r:id="rId22"/>
    <p:sldId id="276" r:id="rId23"/>
    <p:sldId id="275" r:id="rId24"/>
    <p:sldId id="274"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12/19/2017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12/19/2017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12/19/2017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12/19/2017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12/19/2017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CS" dirty="0" smtClean="0"/>
              <a:t>А</a:t>
            </a:r>
            <a:r>
              <a:rPr lang="sr-Cyrl-RS" dirty="0" smtClean="0"/>
              <a:t>нализа ризика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r-Cyrl-CS" dirty="0" smtClean="0"/>
              <a:t>Анализа и </a:t>
            </a:r>
            <a:r>
              <a:rPr lang="sr-Cyrl-CS" dirty="0" err="1" smtClean="0"/>
              <a:t>квантификација</a:t>
            </a:r>
            <a:r>
              <a:rPr lang="sr-Cyrl-CS" dirty="0" smtClean="0"/>
              <a:t> </a:t>
            </a:r>
            <a:r>
              <a:rPr lang="sr-Cyrl-CS" dirty="0" smtClean="0"/>
              <a:t>пројектних </a:t>
            </a:r>
            <a:r>
              <a:rPr lang="sr-Cyrl-CS" dirty="0" smtClean="0"/>
              <a:t>ризика</a:t>
            </a:r>
            <a:r>
              <a:rPr lang="en-US" dirty="0" smtClean="0"/>
              <a:t/>
            </a:r>
            <a:br>
              <a:rPr lang="en-US" dirty="0" smtClean="0"/>
            </a:br>
            <a:endParaRPr lang="en-US" dirty="0"/>
          </a:p>
        </p:txBody>
      </p:sp>
      <p:sp>
        <p:nvSpPr>
          <p:cNvPr id="3" name="Content Placeholder 2"/>
          <p:cNvSpPr>
            <a:spLocks noGrp="1"/>
          </p:cNvSpPr>
          <p:nvPr>
            <p:ph idx="1"/>
          </p:nvPr>
        </p:nvSpPr>
        <p:spPr>
          <a:xfrm>
            <a:off x="0" y="914400"/>
            <a:ext cx="8153400" cy="5943600"/>
          </a:xfrm>
        </p:spPr>
        <p:txBody>
          <a:bodyPr>
            <a:normAutofit fontScale="62500" lnSpcReduction="20000"/>
          </a:bodyPr>
          <a:lstStyle/>
          <a:p>
            <a:r>
              <a:rPr lang="sr-Cyrl-CS" dirty="0" smtClean="0"/>
              <a:t>У овој фази се врши детаљна анализа утицаја </a:t>
            </a:r>
            <a:r>
              <a:rPr lang="sr-Cyrl-CS" dirty="0" err="1" smtClean="0"/>
              <a:t>појеидних</a:t>
            </a:r>
            <a:r>
              <a:rPr lang="sr-Cyrl-CS" dirty="0" smtClean="0"/>
              <a:t> ризичних догађаја на </a:t>
            </a:r>
            <a:r>
              <a:rPr lang="sr-Cyrl-CS" dirty="0" err="1" smtClean="0"/>
              <a:t>резлтате</a:t>
            </a:r>
            <a:r>
              <a:rPr lang="sr-Cyrl-CS" dirty="0" smtClean="0"/>
              <a:t> пројекта, кроз анализу утицаја појединих различитих догађаја, анализу и процену вероватноће настајања ризичних  догађаја и међузависност ризичних догађаја. </a:t>
            </a:r>
          </a:p>
          <a:p>
            <a:r>
              <a:rPr lang="sr-Cyrl-CS" dirty="0" smtClean="0"/>
              <a:t>Одређује </a:t>
            </a:r>
            <a:r>
              <a:rPr lang="sr-Cyrl-CS" dirty="0" smtClean="0"/>
              <a:t>се утицај који идентификовани ризици могу имати на циљеве пројекта </a:t>
            </a:r>
            <a:r>
              <a:rPr lang="sr-Cyrl-CS" dirty="0" smtClean="0"/>
              <a:t>и вероватноће </a:t>
            </a:r>
            <a:r>
              <a:rPr lang="sr-Cyrl-CS" dirty="0" smtClean="0"/>
              <a:t>да се ризични догађаји остваре. Рангирају се ризици према њиховом утицају на пројектне циљеве, како би </a:t>
            </a:r>
            <a:r>
              <a:rPr lang="sr-Cyrl-CS" dirty="0" smtClean="0"/>
              <a:t>се утврдило </a:t>
            </a:r>
            <a:r>
              <a:rPr lang="sr-Cyrl-CS" dirty="0" smtClean="0"/>
              <a:t>да ли је потребно урадити и квантитативну анализу, односно да ли </a:t>
            </a:r>
            <a:r>
              <a:rPr lang="sr-Cyrl-CS" dirty="0" smtClean="0"/>
              <a:t>је могуће </a:t>
            </a:r>
            <a:r>
              <a:rPr lang="sr-Cyrl-CS" dirty="0" smtClean="0"/>
              <a:t>прескочити израду планова одговора на ризик. </a:t>
            </a:r>
            <a:endParaRPr lang="sr-Cyrl-CS" dirty="0" smtClean="0"/>
          </a:p>
          <a:p>
            <a:r>
              <a:rPr lang="sr-Cyrl-CS" dirty="0" smtClean="0"/>
              <a:t>Процењивање </a:t>
            </a:r>
            <a:r>
              <a:rPr lang="sr-Cyrl-CS" dirty="0" smtClean="0"/>
              <a:t>вероватноће и утицаја ризика је метод којим се </a:t>
            </a:r>
            <a:r>
              <a:rPr lang="sr-Cyrl-CS" dirty="0" smtClean="0"/>
              <a:t>процењује вероватноћа </a:t>
            </a:r>
            <a:r>
              <a:rPr lang="sr-Cyrl-CS" dirty="0" smtClean="0"/>
              <a:t>остваривања идентификованих ризичних догађаја и </a:t>
            </a:r>
            <a:r>
              <a:rPr lang="sr-Cyrl-CS" dirty="0" smtClean="0"/>
              <a:t>одређују последице </a:t>
            </a:r>
            <a:r>
              <a:rPr lang="sr-Cyrl-CS" dirty="0" smtClean="0"/>
              <a:t>које они могу изазвати на пројектне циљеве</a:t>
            </a:r>
            <a:r>
              <a:rPr lang="sr-Cyrl-CS" dirty="0" smtClean="0"/>
              <a:t>. </a:t>
            </a:r>
            <a:r>
              <a:rPr lang="ru-RU" dirty="0" smtClean="0"/>
              <a:t>Вероватноћа се у зависности од контекста може називати и изглед, </a:t>
            </a:r>
            <a:r>
              <a:rPr lang="ru-RU" dirty="0" smtClean="0"/>
              <a:t>могућност или </a:t>
            </a:r>
            <a:r>
              <a:rPr lang="ru-RU" dirty="0" smtClean="0"/>
              <a:t>шанса да се одређени догађај изврши. Вероватноћа се исказује на скали од 0 - која значи да се одређени </a:t>
            </a:r>
            <a:r>
              <a:rPr lang="ru-RU" dirty="0" smtClean="0"/>
              <a:t>догађај сигурно </a:t>
            </a:r>
            <a:r>
              <a:rPr lang="ru-RU" dirty="0" smtClean="0"/>
              <a:t>неће остварити, до 1 –која значи да ће се догађај сигурно остварити. </a:t>
            </a:r>
            <a:endParaRPr lang="ru-RU" dirty="0" smtClean="0"/>
          </a:p>
          <a:p>
            <a:r>
              <a:rPr lang="ru-RU" dirty="0" smtClean="0"/>
              <a:t>Утицај </a:t>
            </a:r>
            <a:r>
              <a:rPr lang="ru-RU" dirty="0" smtClean="0"/>
              <a:t>ризчног догађаја представља количину штете (или користи), </a:t>
            </a:r>
            <a:r>
              <a:rPr lang="ru-RU" dirty="0" smtClean="0"/>
              <a:t>коју остварење </a:t>
            </a:r>
            <a:r>
              <a:rPr lang="ru-RU" dirty="0" smtClean="0"/>
              <a:t>тог догађаја може нанети пројекту. </a:t>
            </a:r>
            <a:r>
              <a:rPr lang="ru-RU" dirty="0" smtClean="0"/>
              <a:t> Скала </a:t>
            </a:r>
            <a:r>
              <a:rPr lang="ru-RU" dirty="0" smtClean="0"/>
              <a:t>утицаја ризика може бити реалативна скала којом се додељују </a:t>
            </a:r>
            <a:r>
              <a:rPr lang="ru-RU" dirty="0" smtClean="0"/>
              <a:t>вредности као </a:t>
            </a:r>
            <a:r>
              <a:rPr lang="ru-RU" dirty="0" smtClean="0"/>
              <a:t>што су висок-средњи-низак, или нумеричка (кардинална) скала.</a:t>
            </a:r>
            <a:endParaRPr lang="sr-Cyrl-CS" dirty="0" smtClean="0"/>
          </a:p>
          <a:p>
            <a:r>
              <a:rPr lang="sr-Cyrl-CS" b="1" dirty="0" smtClean="0"/>
              <a:t>Методе </a:t>
            </a:r>
            <a:r>
              <a:rPr lang="sr-Cyrl-CS" b="1" dirty="0" smtClean="0"/>
              <a:t>и технике анализе и </a:t>
            </a:r>
            <a:r>
              <a:rPr lang="sr-Cyrl-CS" b="1" dirty="0" err="1" smtClean="0"/>
              <a:t>квантификације</a:t>
            </a:r>
            <a:r>
              <a:rPr lang="sr-Cyrl-CS" b="1" dirty="0" smtClean="0"/>
              <a:t> пројектних ризика:</a:t>
            </a:r>
            <a:endParaRPr lang="en-US" b="1" dirty="0" smtClean="0"/>
          </a:p>
          <a:p>
            <a:pPr lvl="0"/>
            <a:r>
              <a:rPr lang="sr-Cyrl-CS" dirty="0" err="1" smtClean="0"/>
              <a:t>Екстраполација</a:t>
            </a:r>
            <a:r>
              <a:rPr lang="sr-Cyrl-CS" dirty="0" smtClean="0"/>
              <a:t> </a:t>
            </a:r>
            <a:r>
              <a:rPr lang="sr-Cyrl-CS" dirty="0" smtClean="0"/>
              <a:t>тренда, </a:t>
            </a:r>
            <a:r>
              <a:rPr lang="sr-Cyrl-CS" dirty="0" err="1" smtClean="0"/>
              <a:t>Регресиона</a:t>
            </a:r>
            <a:r>
              <a:rPr lang="sr-Cyrl-CS" dirty="0" smtClean="0"/>
              <a:t> анализа, Анализа осетљивости, Метод сценарија, Метод симулације,Стабло одлучивања,Анализа вероватноће, Расподела</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239000" cy="441960"/>
          </a:xfrm>
        </p:spPr>
        <p:txBody>
          <a:bodyPr>
            <a:normAutofit fontScale="90000"/>
          </a:bodyPr>
          <a:lstStyle/>
          <a:p>
            <a:r>
              <a:rPr lang="sr-Cyrl-RS" dirty="0" smtClean="0"/>
              <a:t>Праћење и контрола ризика</a:t>
            </a:r>
            <a:endParaRPr lang="en-US" dirty="0"/>
          </a:p>
        </p:txBody>
      </p:sp>
      <p:sp>
        <p:nvSpPr>
          <p:cNvPr id="3" name="Content Placeholder 2"/>
          <p:cNvSpPr>
            <a:spLocks noGrp="1"/>
          </p:cNvSpPr>
          <p:nvPr>
            <p:ph idx="1"/>
          </p:nvPr>
        </p:nvSpPr>
        <p:spPr>
          <a:xfrm>
            <a:off x="0" y="762000"/>
            <a:ext cx="8153400" cy="6096000"/>
          </a:xfrm>
        </p:spPr>
        <p:txBody>
          <a:bodyPr>
            <a:normAutofit fontScale="70000" lnSpcReduction="20000"/>
          </a:bodyPr>
          <a:lstStyle/>
          <a:p>
            <a:r>
              <a:rPr lang="ru-RU" dirty="0" smtClean="0"/>
              <a:t>Подразумева одржавање свести о управљању ризиком као </a:t>
            </a:r>
            <a:r>
              <a:rPr lang="ru-RU" dirty="0" smtClean="0"/>
              <a:t>непрекидној активности </a:t>
            </a:r>
            <a:r>
              <a:rPr lang="ru-RU" dirty="0" smtClean="0"/>
              <a:t>која се извршава од стране пројектног тима кроз читав </a:t>
            </a:r>
            <a:r>
              <a:rPr lang="ru-RU" dirty="0" smtClean="0"/>
              <a:t>животни циклус </a:t>
            </a:r>
            <a:r>
              <a:rPr lang="ru-RU" dirty="0" smtClean="0"/>
              <a:t>пројекта. </a:t>
            </a:r>
            <a:endParaRPr lang="ru-RU" dirty="0" smtClean="0"/>
          </a:p>
          <a:p>
            <a:r>
              <a:rPr lang="ru-RU" dirty="0" smtClean="0"/>
              <a:t>Предходно </a:t>
            </a:r>
            <a:r>
              <a:rPr lang="ru-RU" dirty="0" smtClean="0"/>
              <a:t>идентификовани ризични догађаји не морају се увек остварити </a:t>
            </a:r>
            <a:r>
              <a:rPr lang="ru-RU" dirty="0" smtClean="0"/>
              <a:t>и њихове </a:t>
            </a:r>
            <a:r>
              <a:rPr lang="ru-RU" dirty="0" smtClean="0"/>
              <a:t>последице не морају бити толико значајне. </a:t>
            </a:r>
            <a:endParaRPr lang="ru-RU" dirty="0" smtClean="0"/>
          </a:p>
          <a:p>
            <a:r>
              <a:rPr lang="ru-RU" dirty="0" smtClean="0"/>
              <a:t>У </a:t>
            </a:r>
            <a:r>
              <a:rPr lang="ru-RU" dirty="0" smtClean="0"/>
              <a:t>одређеним случајевима неопходно је изменити стратегију </a:t>
            </a:r>
            <a:r>
              <a:rPr lang="ru-RU" dirty="0" smtClean="0"/>
              <a:t>одговора када </a:t>
            </a:r>
            <a:r>
              <a:rPr lang="ru-RU" dirty="0" smtClean="0"/>
              <a:t>постане неефикасна, односно применити планирану </a:t>
            </a:r>
            <a:r>
              <a:rPr lang="ru-RU" dirty="0" smtClean="0"/>
              <a:t>стратегију контигенције </a:t>
            </a:r>
            <a:r>
              <a:rPr lang="ru-RU" dirty="0" smtClean="0"/>
              <a:t>или уклонити ризични догађај са листе када </a:t>
            </a:r>
            <a:r>
              <a:rPr lang="ru-RU" dirty="0" smtClean="0"/>
              <a:t>потенцијална претња </a:t>
            </a:r>
            <a:r>
              <a:rPr lang="ru-RU" dirty="0" smtClean="0"/>
              <a:t>престане да постоји</a:t>
            </a:r>
            <a:r>
              <a:rPr lang="ru-RU" dirty="0" smtClean="0"/>
              <a:t>.</a:t>
            </a:r>
          </a:p>
          <a:p>
            <a:pPr algn="just"/>
            <a:r>
              <a:rPr lang="ru-RU" dirty="0" smtClean="0"/>
              <a:t>У овој фази врши се контрола спровођења реакција или одговора на ризик, како би се утврдило да ли су планирани одговори адекватни и да ли треба треба уводити нове одговоре. Успостављање непрекидног процеса контоле ризика подразумева да треба направити континуирани систем индетфикације, ппроцене и развијање стратегије за реаговање на могуће ризике. Другим речима треба да се током одвијања пројекта врши стално прилагођавања планираних стратегија новонасталим околостима, како би се што више смањио могући ризик настајања штетних догађаја и могући губици настајања и деловања ризичних догађаја. </a:t>
            </a:r>
          </a:p>
          <a:p>
            <a:r>
              <a:rPr lang="sr-Cyrl-CS" b="1" dirty="0" smtClean="0"/>
              <a:t>Методе и технике процеса праћења и контроле пројектних ризика</a:t>
            </a:r>
            <a:endParaRPr lang="en-US" b="1" dirty="0" smtClean="0"/>
          </a:p>
          <a:p>
            <a:pPr lvl="0"/>
            <a:r>
              <a:rPr lang="sr-Cyrl-CS" dirty="0" smtClean="0"/>
              <a:t>Анализа резерви</a:t>
            </a:r>
            <a:endParaRPr lang="en-US" dirty="0" smtClean="0"/>
          </a:p>
          <a:p>
            <a:pPr lvl="0"/>
            <a:r>
              <a:rPr lang="sr-Cyrl-CS" dirty="0" smtClean="0"/>
              <a:t>Ревизија ризика</a:t>
            </a:r>
            <a:endParaRPr lang="en-US" dirty="0" smtClean="0"/>
          </a:p>
          <a:p>
            <a:pPr lvl="0"/>
            <a:r>
              <a:rPr lang="sr-Cyrl-CS" dirty="0" smtClean="0"/>
              <a:t>Анализа тренда</a:t>
            </a:r>
            <a:endParaRPr lang="en-US" dirty="0" smtClean="0"/>
          </a:p>
          <a:p>
            <a:pPr lvl="0"/>
            <a:r>
              <a:rPr lang="sr-Cyrl-CS" dirty="0" smtClean="0"/>
              <a:t>Анализа </a:t>
            </a:r>
            <a:r>
              <a:rPr lang="sr-Cyrl-CS" dirty="0" err="1" smtClean="0"/>
              <a:t>варијансе</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sr-Cyrl-CS" dirty="0" smtClean="0"/>
              <a:t> Главни циљ управљања пројектним ризицима је да доприносе успеху пројекта кроз коришћење прилика и отклањање и смањење могућих штета које могу настати услед ризичних догађаја који се појављују током целокупног животног циклуса пројекта. Ефикасна примена пројектног менаџмента укључује и примену управљања пројектним ризицима.</a:t>
            </a:r>
            <a:endParaRPr lang="en-US" dirty="0" smtClean="0"/>
          </a:p>
          <a:p>
            <a:r>
              <a:rPr lang="sr-Cyrl-CS" dirty="0" smtClean="0"/>
              <a:t> </a:t>
            </a:r>
            <a:r>
              <a:rPr lang="sr-Cyrl-CS" dirty="0" smtClean="0"/>
              <a:t>Управљање </a:t>
            </a:r>
            <a:r>
              <a:rPr lang="sr-Cyrl-CS" dirty="0" smtClean="0"/>
              <a:t>организацијом засновано на ризицима уводи новитет у смислу свеобухватног приступа свим опасностима којима је предузеће изложено, то јест поред чистих такође се разматрају </a:t>
            </a:r>
            <a:r>
              <a:rPr lang="sr-Cyrl-CS" dirty="0" err="1" smtClean="0"/>
              <a:t>шпекулативни</a:t>
            </a:r>
            <a:r>
              <a:rPr lang="sr-Cyrl-CS" dirty="0" smtClean="0"/>
              <a:t> (</a:t>
            </a:r>
            <a:r>
              <a:rPr lang="sr-Cyrl-CS" dirty="0" err="1" smtClean="0"/>
              <a:t>ценовни</a:t>
            </a:r>
            <a:r>
              <a:rPr lang="sr-Cyrl-CS" dirty="0" smtClean="0"/>
              <a:t>, новчани) ризици. То је довело до значајног помака у функционисању организација у смеру обухватања, мерења и надзора могућих ризика, као и анализе могућих губитака и добитака. </a:t>
            </a:r>
            <a:r>
              <a:rPr lang="sr-Latn-CS" dirty="0" smtClean="0"/>
              <a:t>Управљање ризиком је наука која </a:t>
            </a:r>
            <a:r>
              <a:rPr lang="sr-Latn-CS" dirty="0" err="1" smtClean="0"/>
              <a:t>предупређује</a:t>
            </a:r>
            <a:r>
              <a:rPr lang="sr-Latn-CS" dirty="0" smtClean="0"/>
              <a:t> настанак губитка, односно омогућава лакше превазилажење њихових неповољних последица. </a:t>
            </a:r>
            <a:endParaRPr lang="sr-Cyrl-RS" dirty="0" smtClean="0"/>
          </a:p>
          <a:p>
            <a:r>
              <a:rPr lang="sr-Latn-CS" dirty="0" smtClean="0"/>
              <a:t>Управљање </a:t>
            </a:r>
            <a:r>
              <a:rPr lang="sr-Latn-CS" dirty="0" smtClean="0"/>
              <a:t>ризиком</a:t>
            </a:r>
            <a:r>
              <a:rPr lang="sr-Cyrl-CS" dirty="0" smtClean="0"/>
              <a:t> је процес који </a:t>
            </a:r>
            <a:r>
              <a:rPr lang="sr-Latn-CS" dirty="0" smtClean="0"/>
              <a:t>има за циљ да заштити имовину и добитак предузећа смањењем могућности за губитак. То је процес који се може одредити као доношење и примена одлука о поступцима за смањење вероватноће или последица нежељених ефеката. Управљање ризиком представља сложен и перманентан процес. У зависности од делатности и начин </a:t>
            </a:r>
            <a:r>
              <a:rPr lang="sr-Latn-CS" dirty="0" err="1" smtClean="0"/>
              <a:t>управљ</a:t>
            </a:r>
            <a:r>
              <a:rPr lang="sr-Cyrl-CS" dirty="0" err="1" smtClean="0"/>
              <a:t>ања</a:t>
            </a:r>
            <a:r>
              <a:rPr lang="sr-Cyrl-CS" dirty="0" smtClean="0"/>
              <a:t> ризиком се разликује.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В</a:t>
            </a:r>
            <a:r>
              <a:rPr lang="sr-Cyrl-RS" dirty="0" smtClean="0"/>
              <a:t>рсте ризика</a:t>
            </a:r>
            <a:endParaRPr lang="en-US" dirty="0"/>
          </a:p>
        </p:txBody>
      </p:sp>
      <p:sp>
        <p:nvSpPr>
          <p:cNvPr id="3" name="Content Placeholder 2"/>
          <p:cNvSpPr>
            <a:spLocks noGrp="1"/>
          </p:cNvSpPr>
          <p:nvPr>
            <p:ph idx="1"/>
          </p:nvPr>
        </p:nvSpPr>
        <p:spPr/>
        <p:txBody>
          <a:bodyPr>
            <a:normAutofit fontScale="62500" lnSpcReduction="20000"/>
          </a:bodyPr>
          <a:lstStyle/>
          <a:p>
            <a:r>
              <a:rPr lang="ru-RU" dirty="0" smtClean="0"/>
              <a:t> Према тзв. традиционалној класификацији постоји пет основних врста ризика: </a:t>
            </a:r>
          </a:p>
          <a:p>
            <a:r>
              <a:rPr lang="ru-RU" dirty="0" smtClean="0"/>
              <a:t>· кредитни ризик - ризик да партнер у финансијској трансакцији неће испунити своју уговором преузету финансијску обавезу;</a:t>
            </a:r>
          </a:p>
          <a:p>
            <a:r>
              <a:rPr lang="ru-RU" dirty="0" smtClean="0"/>
              <a:t>· ценовни ризик - ризик да ће се смањити тржишна цена финансијских инструмената због промене каматне стопе или промене девизног курса;</a:t>
            </a:r>
          </a:p>
          <a:p>
            <a:r>
              <a:rPr lang="ru-RU" dirty="0" smtClean="0"/>
              <a:t>· тржишни ризик ликвидности - ризик да ће због продаје финансијске активе у кратком року, изазване потребом одржања ликвидности, доћи до губитка;</a:t>
            </a:r>
          </a:p>
          <a:p>
            <a:r>
              <a:rPr lang="ru-RU" dirty="0" smtClean="0"/>
              <a:t>· оперативни ризик - односи се на потенцијалне губитке вредности због неодговарајуће организације, лошег управљања, погрешне контроле, превара, крађа и људских грешака</a:t>
            </a:r>
          </a:p>
          <a:p>
            <a:r>
              <a:rPr lang="ru-RU" dirty="0" smtClean="0"/>
              <a:t>· обрачунски ризик - ризик да финансијска организација изврши плаћање пре него што супротна страна изврши своју обавезу;</a:t>
            </a:r>
          </a:p>
          <a:p>
            <a:r>
              <a:rPr lang="ru-RU" dirty="0" smtClean="0"/>
              <a:t>· ризик земље - ризик да ће доћи до неиспуњења обавеза дужника услед политичких и друштвених догађаја у њиховим земљама</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В</a:t>
            </a:r>
            <a:r>
              <a:rPr lang="sr-Cyrl-RS" dirty="0" smtClean="0"/>
              <a:t>рсте ризика</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t>Поред пословног, финансијског и укупног ризика који прате пословање мултинационалних компанија, у процесу међународног инвестирања најпознатији ризици са којима се сусрећу мултинационалне компаније приликом инвестирања у оваквом глобалном окружењу су:</a:t>
            </a:r>
            <a:endParaRPr lang="en-US" dirty="0" smtClean="0"/>
          </a:p>
          <a:p>
            <a:pPr lvl="0"/>
            <a:r>
              <a:rPr lang="sr-Cyrl-CS" dirty="0" smtClean="0"/>
              <a:t>ризик земље;</a:t>
            </a:r>
            <a:endParaRPr lang="en-US" dirty="0" smtClean="0"/>
          </a:p>
          <a:p>
            <a:pPr lvl="0"/>
            <a:r>
              <a:rPr lang="sr-Cyrl-CS" dirty="0" smtClean="0"/>
              <a:t>политички ризик;</a:t>
            </a:r>
            <a:endParaRPr lang="en-US" dirty="0" smtClean="0"/>
          </a:p>
          <a:p>
            <a:pPr lvl="0"/>
            <a:r>
              <a:rPr lang="sr-Cyrl-CS" dirty="0" smtClean="0"/>
              <a:t>кредитни ризик;</a:t>
            </a:r>
            <a:endParaRPr lang="en-US" dirty="0" smtClean="0"/>
          </a:p>
          <a:p>
            <a:pPr lvl="0"/>
            <a:r>
              <a:rPr lang="sr-Cyrl-CS" dirty="0" smtClean="0"/>
              <a:t>валутни ризик (ризик девизног курса);</a:t>
            </a:r>
            <a:endParaRPr lang="en-US" dirty="0" smtClean="0"/>
          </a:p>
          <a:p>
            <a:pPr lvl="0"/>
            <a:r>
              <a:rPr lang="sr-Cyrl-CS" dirty="0" smtClean="0"/>
              <a:t>технолошки ризик.</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К</a:t>
            </a:r>
            <a:r>
              <a:rPr lang="sr-Cyrl-RS" dirty="0" smtClean="0"/>
              <a:t>редитни ризик </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 Кредитни ризик - ризик неизвршења обавеза по основу насталог дуга. </a:t>
            </a:r>
          </a:p>
          <a:p>
            <a:r>
              <a:rPr lang="ru-RU" dirty="0" smtClean="0"/>
              <a:t>Према НБС кредитни ризик је ризик могућности настанка негативних ефеката на финансијски резултат и капитал банке услед неизвршавања обавеза дужника према банци. </a:t>
            </a:r>
          </a:p>
          <a:p>
            <a:r>
              <a:rPr lang="ru-RU" dirty="0" smtClean="0"/>
              <a:t>Кредитни ризик присутан је у свим случајевима када банка има отворену позицију према клијенту независно од типа производа који клијент користи. </a:t>
            </a:r>
          </a:p>
          <a:p>
            <a:r>
              <a:rPr lang="ru-RU" dirty="0" smtClean="0"/>
              <a:t>Пласман без ризика не постоји јер наравно увек је могуће да клијент који користи банкарске производе неће бити у стању да у дефинисаним роковима извршава своје обавезе према банци. </a:t>
            </a:r>
          </a:p>
          <a:p>
            <a:r>
              <a:rPr lang="ru-RU" dirty="0" smtClean="0"/>
              <a:t>Кредитни ризик се може свести на најмању могућу меру пажљивим анализирањем свих захтева клијената пре него што се исти реализују као и савесним праћењем пословања клијената у току трајања поменуте изложености. </a:t>
            </a:r>
          </a:p>
          <a:p>
            <a:r>
              <a:rPr lang="ru-RU" dirty="0" smtClean="0"/>
              <a:t>Процес управљања кредитним ризиком подразумева низ корака усмерених на идентификацију, мерење, праћење и контролу кредитног ризика.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Тржишни ризик</a:t>
            </a:r>
            <a:endParaRPr lang="en-US" dirty="0"/>
          </a:p>
        </p:txBody>
      </p:sp>
      <p:sp>
        <p:nvSpPr>
          <p:cNvPr id="3" name="Content Placeholder 2"/>
          <p:cNvSpPr>
            <a:spLocks noGrp="1"/>
          </p:cNvSpPr>
          <p:nvPr>
            <p:ph idx="1"/>
          </p:nvPr>
        </p:nvSpPr>
        <p:spPr/>
        <p:txBody>
          <a:bodyPr/>
          <a:lstStyle/>
          <a:p>
            <a:r>
              <a:rPr lang="ru-RU" dirty="0" smtClean="0"/>
              <a:t>– </a:t>
            </a:r>
            <a:r>
              <a:rPr lang="ru-RU" dirty="0" smtClean="0"/>
              <a:t>ризик промена тржишних цена и односа размене који доводе до снижења вредности поједине финансијске имовине</a:t>
            </a:r>
          </a:p>
          <a:p>
            <a:r>
              <a:rPr lang="ru-RU" dirty="0" smtClean="0"/>
              <a:t>Општи и специфични тржишни ризик</a:t>
            </a:r>
          </a:p>
          <a:p>
            <a:r>
              <a:rPr lang="ru-RU" dirty="0" smtClean="0"/>
              <a:t>Ризик каматне стопе</a:t>
            </a:r>
          </a:p>
          <a:p>
            <a:r>
              <a:rPr lang="ru-RU" dirty="0" smtClean="0"/>
              <a:t>Ризик цене сопственог капитала</a:t>
            </a:r>
          </a:p>
          <a:p>
            <a:r>
              <a:rPr lang="ru-RU" dirty="0" smtClean="0"/>
              <a:t>Ризик девизног курса</a:t>
            </a:r>
          </a:p>
          <a:p>
            <a:r>
              <a:rPr lang="ru-RU" dirty="0" smtClean="0"/>
              <a:t>Ризик промена цена роба</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Ризик ликвидности</a:t>
            </a:r>
            <a:endParaRPr lang="en-US" dirty="0"/>
          </a:p>
        </p:txBody>
      </p:sp>
      <p:sp>
        <p:nvSpPr>
          <p:cNvPr id="3" name="Content Placeholder 2"/>
          <p:cNvSpPr>
            <a:spLocks noGrp="1"/>
          </p:cNvSpPr>
          <p:nvPr>
            <p:ph idx="1"/>
          </p:nvPr>
        </p:nvSpPr>
        <p:spPr/>
        <p:txBody>
          <a:bodyPr>
            <a:normAutofit fontScale="77500" lnSpcReduction="20000"/>
          </a:bodyPr>
          <a:lstStyle/>
          <a:p>
            <a:r>
              <a:rPr lang="ru-RU" dirty="0" smtClean="0"/>
              <a:t> Ризик ликвидности - ризик који настаје због тога што недостају ликвидна средстава за покриће обавеза о року доспећа</a:t>
            </a:r>
          </a:p>
          <a:p>
            <a:r>
              <a:rPr lang="ru-RU" dirty="0" smtClean="0"/>
              <a:t>Ризик ликвидности тј. ризик финансирања јесте ризик да предузеће западне у потешкоће при прикупљању средстава која су потребна за измирење преузетих обавеза повезаних са финансијским инструментима. </a:t>
            </a:r>
          </a:p>
          <a:p>
            <a:r>
              <a:rPr lang="ru-RU" dirty="0" smtClean="0"/>
              <a:t>Ризик ликвидности плаћања односи се на погоршање способности предузећа да уредно исплаћује своје обавезе</a:t>
            </a:r>
          </a:p>
          <a:p>
            <a:r>
              <a:rPr lang="ru-RU" dirty="0" smtClean="0"/>
              <a:t>Ризик ликвидности може да буде последица немогућности брзе продаје финансијског средства у вредности која је приближна његовој поштеној вредности. </a:t>
            </a:r>
          </a:p>
          <a:p>
            <a:r>
              <a:rPr lang="ru-RU" dirty="0" smtClean="0"/>
              <a:t>Са банкарског аспекта, ризик ликвидности представља ризик да банка не поседује довољно ликвидних средстава за измирење доспелих обавеза или да дође до неочекиваних одлива ликвидних средстава.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 Оперативни ризик </a:t>
            </a:r>
            <a:endParaRPr lang="en-US" dirty="0"/>
          </a:p>
        </p:txBody>
      </p:sp>
      <p:sp>
        <p:nvSpPr>
          <p:cNvPr id="3" name="Content Placeholder 2"/>
          <p:cNvSpPr>
            <a:spLocks noGrp="1"/>
          </p:cNvSpPr>
          <p:nvPr>
            <p:ph idx="1"/>
          </p:nvPr>
        </p:nvSpPr>
        <p:spPr/>
        <p:txBody>
          <a:bodyPr/>
          <a:lstStyle/>
          <a:p>
            <a:r>
              <a:rPr lang="ru-RU" dirty="0" smtClean="0"/>
              <a:t>- </a:t>
            </a:r>
            <a:r>
              <a:rPr lang="ru-RU" dirty="0" smtClean="0"/>
              <a:t>представља могућност настанка негативних ефеката на финансијски резултат и капитал банке услед пропуста у раду запослених, неодговарајућих унутрашњих процедура и процеса, неадекватног управљања информационим и другим системима у банци као и услед непредвидивих екстерних догађаја.</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Политички ризик</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 Политички ризик представља ужи појам од ризика земље. У циљу његовог успешног дефинисања неопходно је узети у обзир све његове чиниоце, као и њихов степен утицаја и деловања, али и последице које произилазе из његовог утицаја. Најшире дефинисано, под политичким ризиком подразумева се свака активност државе која резултира смањењем вредности и капитала предузећа. Такође, овај ризик подразумева и ризик увођења неких неочекиваних прописа и мера једне земље од стране владе те земље при чему може доћи до угрожавања континуитета у пословању и/или обима пословања мултинационалне компаније у тој земљи.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ru-RU" dirty="0" smtClean="0"/>
              <a:t>Према статистички утврђеним везама у реализацији пројекта разликујемо три врсте ризика:</a:t>
            </a:r>
          </a:p>
          <a:p>
            <a:r>
              <a:rPr lang="ru-RU" dirty="0" smtClean="0"/>
              <a:t>- Ризик пројекта у “изолацији” (станд-алоне риск). </a:t>
            </a:r>
          </a:p>
          <a:p>
            <a:r>
              <a:rPr lang="ru-RU" dirty="0" smtClean="0"/>
              <a:t>- Корпоративни (унутрашњи) ризик уважава утицај који пројекат врши на ризик компаније</a:t>
            </a:r>
          </a:p>
          <a:p>
            <a:r>
              <a:rPr lang="ru-RU" dirty="0" smtClean="0"/>
              <a:t>- Тржишни или бета ризик (маркет риск) је ризик пројекта оцењен са становишта инвеститора, који поседује веома диверсификован портфолијо хартија вредности.  </a:t>
            </a:r>
          </a:p>
          <a:p>
            <a:r>
              <a:rPr lang="ru-RU" dirty="0" smtClean="0"/>
              <a:t>У инвестиционој теорији је присутна подела на: систематски и несистематски ризик. </a:t>
            </a:r>
          </a:p>
          <a:p>
            <a:r>
              <a:rPr lang="ru-RU" dirty="0" smtClean="0"/>
              <a:t>Систематски или за тржиште везани ризик проузрокују општа кретања на тржишту, социо-економски и политички догађаји који утичу на повраћаје ХОВ </a:t>
            </a:r>
          </a:p>
          <a:p>
            <a:r>
              <a:rPr lang="ru-RU" dirty="0" smtClean="0"/>
              <a:t>Несистематски ризик је неочекиван и непредвидив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sr-Cyrl-CS" dirty="0" smtClean="0"/>
              <a:t> Слика илуструје једно од најважнијих и најосновнијих концепта финансија: да би се остварио већи принос, преузима се већи ризик. Слика нам показује да приликом улагања чак и ада је ризик једнак нули имамо одређени принос. То би био случај уколико би инвестирали у државне хартије од вредности. Сразмерно висини ризика коју одређена инвестициона активност носи са собом, расте и очекивани принос од инвестираног улагања. Ово правило оставља избор инвеститорима</a:t>
            </a:r>
            <a:r>
              <a:rPr lang="sr-Latn-CS" dirty="0" smtClean="0"/>
              <a:t> да ли </a:t>
            </a:r>
            <a:r>
              <a:rPr lang="sr-Cyrl-CS" dirty="0" smtClean="0"/>
              <a:t>улагати у алтернативе са мањим степеном ризика и ниским стопама приноса или улагати у </a:t>
            </a:r>
            <a:r>
              <a:rPr lang="sr-Cyrl-CS" dirty="0" err="1" smtClean="0"/>
              <a:t>високоризичне</a:t>
            </a:r>
            <a:r>
              <a:rPr lang="sr-Cyrl-CS" dirty="0" smtClean="0"/>
              <a:t>, али врло профита. Одговор на ово питање зависи од степена аверзије према ризику коју имају инвеститори. </a:t>
            </a:r>
            <a:endParaRPr lang="sr-Cyrl-CS" dirty="0" smtClean="0"/>
          </a:p>
          <a:p>
            <a:r>
              <a:rPr lang="sr-Cyrl-CS" dirty="0" smtClean="0"/>
              <a:t> Обзиром да је ризик земље незаобилазан то не значи да је он једнак за све земље. У зависности од аверзије према ризику међународни инвеститори се одлучују за пројекат сходно ризику који су спремни да прихвате и приносу који се очекује у складу са њим. Оно што представља правило када је у питању ризик земље је то да је у земљама у транзицији много већи овај ризик у односу на друге ризике у развијеним земљама. Због могућности знатног одступања или чак изостанка стварног приноса од очекиваног, због ризика земље, мора се извршити адекватна оцена ризика.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sr-Cyrl-CS" dirty="0" smtClean="0"/>
              <a:t>Велики допринос у оцени ризика пружају и рејтинг агенције које редовно објављују податке о ризику земље. Водеће рејтинг агенције у свету, према </a:t>
            </a:r>
            <a:r>
              <a:rPr lang="sr-Cyrl-CS" dirty="0" err="1" smtClean="0"/>
              <a:t>кредибилитету</a:t>
            </a:r>
            <a:r>
              <a:rPr lang="sr-Cyrl-CS" dirty="0" smtClean="0"/>
              <a:t> су: </a:t>
            </a:r>
            <a:r>
              <a:rPr lang="en-US" dirty="0" err="1" smtClean="0"/>
              <a:t>Euromoney</a:t>
            </a:r>
            <a:r>
              <a:rPr lang="en-US" dirty="0" smtClean="0"/>
              <a:t>, Business Environmental Risk </a:t>
            </a:r>
            <a:r>
              <a:rPr lang="en-US" dirty="0" err="1" smtClean="0"/>
              <a:t>Indeh</a:t>
            </a:r>
            <a:r>
              <a:rPr lang="en-US" dirty="0" smtClean="0"/>
              <a:t>, Standard and Poor's, Mood`s, Fitch </a:t>
            </a:r>
            <a:r>
              <a:rPr lang="en-US" dirty="0" smtClean="0"/>
              <a:t>Ratings</a:t>
            </a:r>
            <a:r>
              <a:rPr lang="sr-Cyrl-RS" dirty="0" smtClean="0"/>
              <a:t>. </a:t>
            </a:r>
            <a:r>
              <a:rPr lang="sr-Cyrl-CS" dirty="0" smtClean="0"/>
              <a:t>Према </a:t>
            </a:r>
            <a:r>
              <a:rPr lang="en-US" dirty="0" err="1" smtClean="0"/>
              <a:t>Euromoney</a:t>
            </a:r>
            <a:r>
              <a:rPr lang="sr-Cyrl-CS" dirty="0" smtClean="0"/>
              <a:t> методологији најзначајнији фактори који утичу на ризик земље су: </a:t>
            </a:r>
            <a:endParaRPr lang="en-US" dirty="0" smtClean="0"/>
          </a:p>
          <a:p>
            <a:pPr lvl="0"/>
            <a:r>
              <a:rPr lang="sr-Cyrl-CS" dirty="0" smtClean="0"/>
              <a:t>економски индикатори – са 25%,</a:t>
            </a:r>
            <a:endParaRPr lang="en-US" dirty="0" smtClean="0"/>
          </a:p>
          <a:p>
            <a:pPr lvl="0"/>
            <a:r>
              <a:rPr lang="sr-Cyrl-CS" dirty="0" smtClean="0"/>
              <a:t>политички ризика – са 25% - мишљења аналитичара, брокера, осигурања, банкара,</a:t>
            </a:r>
            <a:endParaRPr lang="en-US" dirty="0" smtClean="0"/>
          </a:p>
          <a:p>
            <a:pPr lvl="0"/>
            <a:r>
              <a:rPr lang="sr-Cyrl-CS" dirty="0" smtClean="0"/>
              <a:t>индикатори дуга – са 10% (спољни дуг: БДП, анализа платног биланса земље)</a:t>
            </a:r>
            <a:r>
              <a:rPr lang="sr-Latn-RS" dirty="0" smtClean="0"/>
              <a:t>,</a:t>
            </a:r>
            <a:endParaRPr lang="en-US" dirty="0" smtClean="0"/>
          </a:p>
          <a:p>
            <a:pPr lvl="0"/>
            <a:r>
              <a:rPr lang="sr-Latn-RS" dirty="0" smtClean="0"/>
              <a:t>н</a:t>
            </a:r>
            <a:r>
              <a:rPr lang="sr-Cyrl-CS" dirty="0" err="1" smtClean="0"/>
              <a:t>еплаћени</a:t>
            </a:r>
            <a:r>
              <a:rPr lang="sr-Cyrl-CS" dirty="0" smtClean="0"/>
              <a:t> или одложени дугови – са 10% (</a:t>
            </a:r>
            <a:r>
              <a:rPr lang="en-US" dirty="0" smtClean="0"/>
              <a:t>Mood`s</a:t>
            </a:r>
            <a:r>
              <a:rPr lang="sr-Cyrl-CS" dirty="0" smtClean="0"/>
              <a:t>, </a:t>
            </a:r>
            <a:r>
              <a:rPr lang="en-US" dirty="0" smtClean="0"/>
              <a:t>Standard and Poor's</a:t>
            </a:r>
            <a:r>
              <a:rPr lang="sr-Cyrl-CS" dirty="0" smtClean="0"/>
              <a:t>)</a:t>
            </a:r>
            <a:r>
              <a:rPr lang="sr-Latn-RS" dirty="0" smtClean="0"/>
              <a:t>,</a:t>
            </a:r>
            <a:endParaRPr lang="en-US" dirty="0" smtClean="0"/>
          </a:p>
          <a:p>
            <a:pPr lvl="0"/>
            <a:r>
              <a:rPr lang="sr-Cyrl-CS" dirty="0" smtClean="0"/>
              <a:t>приступ банкарском финансирању – са 5%,</a:t>
            </a:r>
            <a:endParaRPr lang="en-US" dirty="0" smtClean="0"/>
          </a:p>
          <a:p>
            <a:pPr lvl="0"/>
            <a:r>
              <a:rPr lang="sr-Cyrl-CS" dirty="0" smtClean="0"/>
              <a:t>приступ краткорочним изворима – са 5%,</a:t>
            </a:r>
            <a:endParaRPr lang="en-US" dirty="0" smtClean="0"/>
          </a:p>
          <a:p>
            <a:pPr lvl="0"/>
            <a:r>
              <a:rPr lang="sr-Cyrl-CS" dirty="0" smtClean="0"/>
              <a:t>приступ међународним тржиштима обвезница и кредита – са 5%.</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72380" y="1752600"/>
            <a:ext cx="8157220" cy="42672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О</a:t>
            </a:r>
            <a:r>
              <a:rPr lang="sr-Cyrl-RS" dirty="0" smtClean="0"/>
              <a:t>днос ризика и приноса</a:t>
            </a:r>
            <a:endParaRPr lang="en-US" dirty="0"/>
          </a:p>
        </p:txBody>
      </p:sp>
      <p:sp>
        <p:nvSpPr>
          <p:cNvPr id="3" name="Content Placeholder 2"/>
          <p:cNvSpPr>
            <a:spLocks noGrp="1"/>
          </p:cNvSpPr>
          <p:nvPr>
            <p:ph idx="1"/>
          </p:nvPr>
        </p:nvSpPr>
        <p:spPr/>
        <p:txBody>
          <a:bodyPr>
            <a:normAutofit fontScale="55000" lnSpcReduction="20000"/>
          </a:bodyPr>
          <a:lstStyle/>
          <a:p>
            <a:r>
              <a:rPr lang="sr-Cyrl-CS" dirty="0" smtClean="0"/>
              <a:t> Ниво ризика, принос и цена капитала компаније налазе се у позитивном корелативном односу. Ако се ризик дефинише као  „одступање приноса од оних које смо очекивали, онда се уопштено може рећи да је ризик у ствари вероватноћа настанка  нежељеног догађаја. Обзиром на то јавила се потреба за </a:t>
            </a:r>
            <a:r>
              <a:rPr lang="sr-Cyrl-CS" dirty="0" err="1" smtClean="0"/>
              <a:t>квантификацијом</a:t>
            </a:r>
            <a:r>
              <a:rPr lang="sr-Cyrl-CS" dirty="0" smtClean="0"/>
              <a:t> ризика како би финансијски стручњаци били ефективнији и ефикаснији када је у питању управљање финансијама. Ефекат инвестирања финансијских средстава квантификује се очекиваним стопама приноса, при чему, уколико је већи спектар могућих приноса већа је и </a:t>
            </a:r>
            <a:r>
              <a:rPr lang="sr-Cyrl-CS" dirty="0" err="1" smtClean="0"/>
              <a:t>непредвидивост</a:t>
            </a:r>
            <a:r>
              <a:rPr lang="sr-Cyrl-CS" dirty="0" smtClean="0"/>
              <a:t> стварног приноса па обзиром на то закључујемо да се ради о ризичном улагању. Рационалан улагач избегава ризик уколико је то могуће, односно између две алтернативе са истим очекиваним приносом увек преферира ону са мањим степеном очекиваног ризика. </a:t>
            </a:r>
            <a:endParaRPr lang="en-US" dirty="0" smtClean="0"/>
          </a:p>
          <a:p>
            <a:r>
              <a:rPr lang="sr-Cyrl-CS" dirty="0" smtClean="0"/>
              <a:t>	Овакво понашање инвеститора познато је као аверзија инвеститора према ризику, при чему такво понашање не значи избегавање ризика по сваку цену, већ, пре свега, неспремност да се прихвати додатни ризик уколико није компензован додатним очекиваним приносима, премијом за ризик. Значи, као услов за прихватање и улагање инвеститори ће на сваку ризичну варијанту захтевати све већу очекивану стопу приноса. Наравно, ако алтернатива оваквим улагањима стоје на располагању </a:t>
            </a:r>
            <a:r>
              <a:rPr lang="sr-Cyrl-CS" dirty="0" err="1" smtClean="0"/>
              <a:t>пласмани</a:t>
            </a:r>
            <a:r>
              <a:rPr lang="sr-Cyrl-CS" dirty="0" smtClean="0"/>
              <a:t>, односно инвестиције у пројекте са врло малим ризиком или потпуно не ризичне пројекте, са аспекта очекиваних приноса. Таквим улагањима сматра се нпр. куповина државних обвезница, односно обвезница централних банака економски најјачи земаља, чији је једини недостатак ниска стопа приноса (3-4% на годишњем нивоу). Веза ризика и захтевне стопе приноса у финансијској теорији означена је као међузависност ризик-принос и представља фундаментални аксиом који је инкорпориран у теорији финансија. На основу реченог можемо закључити да аверзија према ризику у ствари објашњава постојање позитивне везе између ризика и приноса.</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С</a:t>
            </a:r>
            <a:r>
              <a:rPr lang="sr-Cyrl-RS" dirty="0" smtClean="0"/>
              <a:t>тав према ризику</a:t>
            </a:r>
            <a:endParaRPr lang="en-US" dirty="0"/>
          </a:p>
        </p:txBody>
      </p:sp>
      <p:sp>
        <p:nvSpPr>
          <p:cNvPr id="3" name="Content Placeholder 2"/>
          <p:cNvSpPr>
            <a:spLocks noGrp="1"/>
          </p:cNvSpPr>
          <p:nvPr>
            <p:ph idx="1"/>
          </p:nvPr>
        </p:nvSpPr>
        <p:spPr/>
        <p:txBody>
          <a:bodyPr>
            <a:normAutofit fontScale="62500" lnSpcReduction="20000"/>
          </a:bodyPr>
          <a:lstStyle/>
          <a:p>
            <a:r>
              <a:rPr lang="ru-RU" dirty="0" smtClean="0"/>
              <a:t> Различити доносиоци одлука имају различите ставове према ризику, при чему правимо разлику изме|у оних који не воле ризик, оних чији је став неутралан, и оних који су склони ризику. </a:t>
            </a:r>
          </a:p>
          <a:p>
            <a:r>
              <a:rPr lang="ru-RU" dirty="0" smtClean="0"/>
              <a:t>Одбојност према ризику - доносиоци одлучивања не воле ризик сам по себи и да су спремни да се упусте у ризичне ситуације само ако излагање ризику има адекватну компензацију. </a:t>
            </a:r>
          </a:p>
          <a:p>
            <a:r>
              <a:rPr lang="ru-RU" dirty="0" smtClean="0"/>
              <a:t>Склоност ка ризику означава спремност да се одустане од очекиваних зарада због повећаног ризика. </a:t>
            </a:r>
          </a:p>
          <a:p>
            <a:r>
              <a:rPr lang="ru-RU" dirty="0" smtClean="0"/>
              <a:t>Неутралност према ризику значи да је особа потпуно индиферентна према ризику. Такав улагач има линеарну функцију корисности и карактерише га константна маргинална корист од новца. </a:t>
            </a:r>
          </a:p>
          <a:p>
            <a:r>
              <a:rPr lang="ru-RU" dirty="0" smtClean="0"/>
              <a:t>Функција корисности изра`ава став субјеката одлучивања према вероватноћи остварења неке одлуке тако што приписује одређени број сваком могућем резултату неког неизвесног догађаја. </a:t>
            </a:r>
          </a:p>
          <a:p>
            <a:r>
              <a:rPr lang="ru-RU" dirty="0" smtClean="0"/>
              <a:t>Један од основних разлога за процес инвестирања максимизирање улагачеве личне користи или задовољства. Или, </a:t>
            </a:r>
          </a:p>
          <a:p>
            <a:r>
              <a:rPr lang="sl-SI" sz="2800" dirty="0" smtClean="0">
                <a:cs typeface="Times New Roman" pitchFamily="18" charset="0"/>
              </a:rPr>
              <a:t>max U = g(w</a:t>
            </a:r>
            <a:r>
              <a:rPr lang="sl-SI" sz="2800" dirty="0" smtClean="0">
                <a:cs typeface="Times New Roman" pitchFamily="18" charset="0"/>
              </a:rPr>
              <a:t>)</a:t>
            </a:r>
            <a:endParaRPr lang="sr-Cyrl-RS" sz="2800" dirty="0" smtClean="0">
              <a:cs typeface="Times New Roman" pitchFamily="18" charset="0"/>
            </a:endParaRPr>
          </a:p>
          <a:p>
            <a:r>
              <a:rPr lang="sl-SI" sz="2800" dirty="0" smtClean="0">
                <a:cs typeface="Times New Roman" pitchFamily="18" charset="0"/>
              </a:rPr>
              <a:t> </a:t>
            </a:r>
            <a:r>
              <a:rPr lang="sr-Cyrl-RS" sz="2800" dirty="0" smtClean="0">
                <a:cs typeface="Times New Roman" pitchFamily="18" charset="0"/>
              </a:rPr>
              <a:t>где је</a:t>
            </a:r>
            <a:r>
              <a:rPr lang="sl-SI" sz="2800" dirty="0" smtClean="0">
                <a:cs typeface="Times New Roman" pitchFamily="18" charset="0"/>
              </a:rPr>
              <a:t> </a:t>
            </a:r>
            <a:r>
              <a:rPr lang="sl-SI" sz="2800" dirty="0" smtClean="0">
                <a:cs typeface="Times New Roman" pitchFamily="18" charset="0"/>
              </a:rPr>
              <a:t>U </a:t>
            </a:r>
            <a:r>
              <a:rPr lang="sl-SI" sz="2800" dirty="0" smtClean="0">
                <a:cs typeface="Times New Roman" pitchFamily="18" charset="0"/>
              </a:rPr>
              <a:t>–</a:t>
            </a:r>
            <a:r>
              <a:rPr lang="sr-Cyrl-RS" sz="2800" dirty="0" smtClean="0">
                <a:cs typeface="Times New Roman" pitchFamily="18" charset="0"/>
              </a:rPr>
              <a:t> корист улагача</a:t>
            </a:r>
            <a:r>
              <a:rPr lang="sl-SI" sz="2800" dirty="0" smtClean="0">
                <a:cs typeface="Times New Roman" pitchFamily="18" charset="0"/>
              </a:rPr>
              <a:t>, </a:t>
            </a:r>
            <a:r>
              <a:rPr lang="sl-SI" sz="2800" dirty="0" smtClean="0">
                <a:cs typeface="Times New Roman" pitchFamily="18" charset="0"/>
              </a:rPr>
              <a:t>w </a:t>
            </a:r>
            <a:r>
              <a:rPr lang="sl-SI" sz="2800" dirty="0" smtClean="0">
                <a:cs typeface="Times New Roman" pitchFamily="18" charset="0"/>
              </a:rPr>
              <a:t>– </a:t>
            </a:r>
            <a:r>
              <a:rPr lang="sr-Cyrl-RS" sz="2800" dirty="0" smtClean="0">
                <a:cs typeface="Times New Roman" pitchFamily="18" charset="0"/>
              </a:rPr>
              <a:t>лично богатство и</a:t>
            </a:r>
            <a:r>
              <a:rPr lang="sl-SI" sz="2800" dirty="0" smtClean="0">
                <a:cs typeface="Times New Roman" pitchFamily="18" charset="0"/>
              </a:rPr>
              <a:t> </a:t>
            </a:r>
            <a:r>
              <a:rPr lang="sl-SI" sz="2800" dirty="0" smtClean="0">
                <a:cs typeface="Times New Roman" pitchFamily="18" charset="0"/>
              </a:rPr>
              <a:t>g </a:t>
            </a:r>
            <a:r>
              <a:rPr lang="sl-SI" sz="2800" dirty="0" smtClean="0">
                <a:cs typeface="Times New Roman" pitchFamily="18" charset="0"/>
              </a:rPr>
              <a:t>– </a:t>
            </a:r>
            <a:r>
              <a:rPr lang="sr-Cyrl-RS" sz="2800" dirty="0" smtClean="0">
                <a:cs typeface="Times New Roman" pitchFamily="18" charset="0"/>
              </a:rPr>
              <a:t>позитивна функција</a:t>
            </a:r>
            <a:r>
              <a:rPr lang="sl-SI" sz="2800" dirty="0" smtClean="0">
                <a:cs typeface="Times New Roman" pitchFamily="18" charset="0"/>
              </a:rPr>
              <a:t>. </a:t>
            </a:r>
            <a:endParaRPr lang="sl-SI" sz="2800"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Р</a:t>
            </a:r>
            <a:r>
              <a:rPr lang="sr-Cyrl-RS" dirty="0" smtClean="0"/>
              <a:t>изик и време</a:t>
            </a:r>
            <a:endParaRPr lang="en-US" dirty="0"/>
          </a:p>
        </p:txBody>
      </p:sp>
      <p:sp>
        <p:nvSpPr>
          <p:cNvPr id="3" name="Content Placeholder 2"/>
          <p:cNvSpPr>
            <a:spLocks noGrp="1"/>
          </p:cNvSpPr>
          <p:nvPr>
            <p:ph idx="1"/>
          </p:nvPr>
        </p:nvSpPr>
        <p:spPr/>
        <p:txBody>
          <a:bodyPr>
            <a:normAutofit fontScale="70000" lnSpcReduction="20000"/>
          </a:bodyPr>
          <a:lstStyle/>
          <a:p>
            <a:r>
              <a:rPr lang="ru-RU" dirty="0" smtClean="0"/>
              <a:t> Дужина периода на који се односи инвестициона одлука детерминише степен њене ризичности. </a:t>
            </a:r>
          </a:p>
          <a:p>
            <a:r>
              <a:rPr lang="ru-RU" dirty="0" smtClean="0"/>
              <a:t>Резултат процене и оправданост улагања у неки инвестициони пројекат зависи од временског хоризонта на који се та процена односи као и од карактера пројекта који се анализира. </a:t>
            </a:r>
          </a:p>
          <a:p>
            <a:r>
              <a:rPr lang="ru-RU" dirty="0" smtClean="0"/>
              <a:t>По правилу, са повећањем хоризонта за који се предвиђања врше, повећава се и ризик у погледу могућности остварења очекиваних ефеката од инвестиционог улагања. </a:t>
            </a:r>
          </a:p>
          <a:p>
            <a:r>
              <a:rPr lang="ru-RU" dirty="0" smtClean="0"/>
              <a:t>Ризик пројекта се повећава са протоком времена </a:t>
            </a:r>
          </a:p>
          <a:p>
            <a:r>
              <a:rPr lang="ru-RU" dirty="0" smtClean="0"/>
              <a:t>Прекорачење времена има бројне консеквенце на друге елементе пројекта од којих се, пре свега, могу издвојити повећање трошкова везаних за реализацију пројекта, појава губитка, застаревање технологије и сл. </a:t>
            </a:r>
          </a:p>
          <a:p>
            <a:r>
              <a:rPr lang="ru-RU" dirty="0" smtClean="0"/>
              <a:t>Будући да време и трошкови не стоје ни у каквој сразмери потребно је утврдити дозвољену границу одступања стварног од идеалног активизационог периода који предпоставља потпуну синхронизацију свих активности инвестиционог пројекта.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77500" lnSpcReduction="20000"/>
          </a:bodyPr>
          <a:lstStyle/>
          <a:p>
            <a:pPr algn="just"/>
            <a:r>
              <a:rPr lang="sr-Cyrl-CS" dirty="0" smtClean="0"/>
              <a:t> Ризик је стални пратилац битних људских стремљења. Као такав, он је вучна сила пословних подухвата и незаобилазни аспект </a:t>
            </a:r>
            <a:r>
              <a:rPr lang="sr-Cyrl-CS" dirty="0" err="1" smtClean="0"/>
              <a:t>предузетничке</a:t>
            </a:r>
            <a:r>
              <a:rPr lang="sr-Cyrl-CS" dirty="0" smtClean="0"/>
              <a:t> активности. И поред тога, иако се природа појма ризик лако интуитивно наслућује, његова недвосмислена, опште прихваћена дефиниција не постоји. Претходно важи као у случају поређења дефиниција ризика у различитим наукама (медицини, </a:t>
            </a:r>
            <a:r>
              <a:rPr lang="sr-Cyrl-CS" dirty="0" err="1" smtClean="0"/>
              <a:t>информатици</a:t>
            </a:r>
            <a:r>
              <a:rPr lang="sr-Cyrl-CS" dirty="0" smtClean="0"/>
              <a:t>, економији и др.), тако и у случају поређења дефиниција ризика различитих области једне исте науке (осигурања, финансије, предузетништва и друге области економске науке). Разлике нису само семантичке, већ и концептуалне природе. Показује се тачним да је „ризик у очима посматрача“ из чега произилази да дефиниција ризика зависи од перцепције оних који ризик дефинишу. </a:t>
            </a:r>
            <a:endParaRPr lang="en-US" dirty="0" smtClean="0"/>
          </a:p>
          <a:p>
            <a:pPr algn="just"/>
            <a:r>
              <a:rPr lang="sr-Cyrl-CS" dirty="0" smtClean="0"/>
              <a:t>Разматрање </a:t>
            </a:r>
            <a:r>
              <a:rPr lang="sr-Cyrl-CS" dirty="0" smtClean="0"/>
              <a:t>и предвиђање будућих подухвата, процеса и активности, оптерећено је  ризиком да одређене будуће ситуације могу донети ризик који носи негативан, а понекада и позитиван, утицај на реализацију разматраних процеса и подухвата. Нема сумње да постоје бројне ризичне ситуације и догађаји који се могу остварити у будућности, на које не можемо или можемо делимично, да утичемо.</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153400" cy="6705600"/>
          </a:xfrm>
        </p:spPr>
        <p:txBody>
          <a:bodyPr>
            <a:normAutofit fontScale="62500" lnSpcReduction="20000"/>
          </a:bodyPr>
          <a:lstStyle/>
          <a:p>
            <a:r>
              <a:rPr lang="sr-Cyrl-CS" dirty="0" smtClean="0"/>
              <a:t>Економски теоретичари разматрали су појам и дефиницију ризика као и неизвесности у покушају да дођу до дефиниције ризика која је корисна за анализу у свакој области истраживања. До сада се нису усагласили око једне дефиниције која би могла да се користи у свим областима у којима се ризик изучава, као и његово дејство на остале параметре. Дефиниција ризика која је погодна за економисту може бити безвредно аналитичко средство за експерте из области осигурања. Свако од њих на свој начин види ризик, тј. свако ризик на свој начин дефинише. Ризик је између осталог дефинисан као:</a:t>
            </a:r>
            <a:endParaRPr lang="en-US" dirty="0" smtClean="0"/>
          </a:p>
          <a:p>
            <a:pPr lvl="1"/>
            <a:r>
              <a:rPr lang="sr-Cyrl-CS" dirty="0" smtClean="0">
                <a:solidFill>
                  <a:srgbClr val="FF0000"/>
                </a:solidFill>
              </a:rPr>
              <a:t>могућност губитка,</a:t>
            </a:r>
            <a:endParaRPr lang="en-US" dirty="0" smtClean="0">
              <a:solidFill>
                <a:srgbClr val="FF0000"/>
              </a:solidFill>
            </a:endParaRPr>
          </a:p>
          <a:p>
            <a:pPr lvl="1"/>
            <a:r>
              <a:rPr lang="sr-Cyrl-CS" dirty="0" smtClean="0">
                <a:solidFill>
                  <a:srgbClr val="FF0000"/>
                </a:solidFill>
              </a:rPr>
              <a:t>вероватноћа губитка,</a:t>
            </a:r>
            <a:endParaRPr lang="en-US" dirty="0" smtClean="0">
              <a:solidFill>
                <a:srgbClr val="FF0000"/>
              </a:solidFill>
            </a:endParaRPr>
          </a:p>
          <a:p>
            <a:pPr lvl="1"/>
            <a:r>
              <a:rPr lang="sr-Cyrl-CS" dirty="0" smtClean="0">
                <a:solidFill>
                  <a:srgbClr val="FF0000"/>
                </a:solidFill>
              </a:rPr>
              <a:t>неизвесност,</a:t>
            </a:r>
            <a:endParaRPr lang="en-US" dirty="0" smtClean="0">
              <a:solidFill>
                <a:srgbClr val="FF0000"/>
              </a:solidFill>
            </a:endParaRPr>
          </a:p>
          <a:p>
            <a:pPr lvl="1"/>
            <a:r>
              <a:rPr lang="sr-Cyrl-CS" dirty="0" smtClean="0">
                <a:solidFill>
                  <a:srgbClr val="FF0000"/>
                </a:solidFill>
              </a:rPr>
              <a:t>одступање стварних од очекиваних резултата,</a:t>
            </a:r>
            <a:endParaRPr lang="en-US" dirty="0" smtClean="0">
              <a:solidFill>
                <a:srgbClr val="FF0000"/>
              </a:solidFill>
            </a:endParaRPr>
          </a:p>
          <a:p>
            <a:pPr lvl="1"/>
            <a:r>
              <a:rPr lang="sr-Cyrl-CS" dirty="0" smtClean="0">
                <a:solidFill>
                  <a:srgbClr val="FF0000"/>
                </a:solidFill>
              </a:rPr>
              <a:t>вероватноћа било ког исхода који није очекиван и</a:t>
            </a:r>
            <a:endParaRPr lang="en-US" dirty="0" smtClean="0">
              <a:solidFill>
                <a:srgbClr val="FF0000"/>
              </a:solidFill>
            </a:endParaRPr>
          </a:p>
          <a:p>
            <a:pPr lvl="1"/>
            <a:r>
              <a:rPr lang="sr-Cyrl-CS" dirty="0" smtClean="0">
                <a:solidFill>
                  <a:srgbClr val="FF0000"/>
                </a:solidFill>
              </a:rPr>
              <a:t>неизвесност остварења губитка.</a:t>
            </a:r>
            <a:endParaRPr lang="en-US" dirty="0" smtClean="0">
              <a:solidFill>
                <a:srgbClr val="FF0000"/>
              </a:solidFill>
            </a:endParaRPr>
          </a:p>
          <a:p>
            <a:r>
              <a:rPr lang="sr-Latn-CS" dirty="0" err="1" smtClean="0"/>
              <a:t>Vaughan</a:t>
            </a:r>
            <a:r>
              <a:rPr lang="sr-Latn-CS" dirty="0" smtClean="0"/>
              <a:t> E., </a:t>
            </a:r>
            <a:r>
              <a:rPr lang="sr-Latn-CS" dirty="0" err="1" smtClean="0"/>
              <a:t>Vaughan</a:t>
            </a:r>
            <a:r>
              <a:rPr lang="sr-Latn-CS" dirty="0" smtClean="0"/>
              <a:t> T., </a:t>
            </a:r>
            <a:r>
              <a:rPr lang="sr-Cyrl-RS" dirty="0" smtClean="0"/>
              <a:t>(</a:t>
            </a:r>
            <a:r>
              <a:rPr lang="sr-Latn-CS" dirty="0" smtClean="0"/>
              <a:t>1995</a:t>
            </a:r>
            <a:r>
              <a:rPr lang="sr-Cyrl-RS" dirty="0" smtClean="0"/>
              <a:t>) </a:t>
            </a:r>
            <a:r>
              <a:rPr lang="sr-Latn-CS" i="1" dirty="0" smtClean="0"/>
              <a:t>Osnove osiguranja i upravljanja rizicima</a:t>
            </a:r>
            <a:r>
              <a:rPr lang="sr-Latn-CS" dirty="0" smtClean="0"/>
              <a:t>, Mate, Zagreb, </a:t>
            </a:r>
            <a:r>
              <a:rPr lang="sr-Latn-CS" dirty="0" err="1" smtClean="0"/>
              <a:t>str.4</a:t>
            </a:r>
            <a:r>
              <a:rPr lang="sr-Latn-CS" dirty="0" smtClean="0"/>
              <a:t>.</a:t>
            </a:r>
            <a:endParaRPr lang="en-US" dirty="0" smtClean="0"/>
          </a:p>
          <a:p>
            <a:r>
              <a:rPr lang="en-US" dirty="0" err="1" smtClean="0"/>
              <a:t>Rejda</a:t>
            </a:r>
            <a:r>
              <a:rPr lang="en-US" dirty="0" smtClean="0"/>
              <a:t> E.G.,</a:t>
            </a:r>
            <a:r>
              <a:rPr lang="sr-Cyrl-RS" dirty="0" smtClean="0"/>
              <a:t> (2009) </a:t>
            </a:r>
            <a:r>
              <a:rPr lang="en-US" i="1" dirty="0" smtClean="0"/>
              <a:t>Principles of Risk </a:t>
            </a:r>
            <a:r>
              <a:rPr lang="en-US" i="1" dirty="0" err="1" smtClean="0"/>
              <a:t>Menagement</a:t>
            </a:r>
            <a:r>
              <a:rPr lang="en-US" i="1" dirty="0" smtClean="0"/>
              <a:t> and Insurance</a:t>
            </a:r>
            <a:r>
              <a:rPr lang="en-US" dirty="0" smtClean="0"/>
              <a:t>, Addison Wesley, New York, p. 3.</a:t>
            </a:r>
          </a:p>
          <a:p>
            <a:r>
              <a:rPr lang="sr-Cyrl-RS" dirty="0" smtClean="0"/>
              <a:t>Свака активност који појединац чини, а</a:t>
            </a:r>
            <a:r>
              <a:rPr lang="sr-Latn-CS" dirty="0" smtClean="0"/>
              <a:t> која је свесно предузета циљ је </a:t>
            </a:r>
            <a:r>
              <a:rPr lang="sr-Latn-CS" dirty="0" err="1" smtClean="0"/>
              <a:t>очек</a:t>
            </a:r>
            <a:r>
              <a:rPr lang="sr-Cyrl-RS" dirty="0" smtClean="0"/>
              <a:t>и</a:t>
            </a:r>
            <a:r>
              <a:rPr lang="sr-Latn-CS" dirty="0" smtClean="0"/>
              <a:t>ван и унапред дефинисан. Сам ризик се поистовећује са наступањем једног економски штетног догађаја. То је уједно основна и најшира дефиниција ризика.</a:t>
            </a:r>
            <a:r>
              <a:rPr lang="sr-Cyrl-CS" dirty="0" smtClean="0"/>
              <a:t> Ризик је реалност у окружењу у коме постоји могућност неповољног исхода, али је и стање у коме постоји могућност </a:t>
            </a:r>
            <a:r>
              <a:rPr lang="sr-Cyrl-CS" dirty="0" err="1" smtClean="0"/>
              <a:t>неповљног</a:t>
            </a:r>
            <a:r>
              <a:rPr lang="sr-Cyrl-CS" dirty="0" smtClean="0"/>
              <a:t> исхода, који се очекује. У реалном свету постоји могућност губитка. Када се каже да је неки догађај могућ, мисли се да он има вероватноћу између нуле и јединице. Он је нити немогућ нити известан. Могућност настанка није мерљива, само она постоји. Ми можемо или не морамо бити у стању да измеримо степен ризика, али вероватноћа неповољног исхода мора бити између нуле и један. Нежељени догађај је неповољно скретање са жељеног исхода који се очекује или којем се надамо.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p:spPr>
        <p:txBody>
          <a:bodyPr>
            <a:noAutofit/>
          </a:bodyPr>
          <a:lstStyle/>
          <a:p>
            <a:r>
              <a:rPr lang="sr-Cyrl-CS" sz="1400" dirty="0" smtClean="0"/>
              <a:t>Ризик је често дефинисан као неизвесност, односно одступање од очекиваног.  Неизвесност за разлику од ризика, је стање у будућности које детерминишу познати фактори, али се њихов интензитет не зна као ни њихов настанак. Ако су детерминанте неизвесности познате по будућем настанку онда је то стање ризика. Наиме, у случају ризика дистрибуција исхода је у групи случајева позната, док у случају неизвесности то не важи, због немогућности формирања групе случајева услед постојања ситуације која има висок степен јединствености. За разлику од неизвесности, код које није могуће идентификовати узрок настанка и која се често повезује са психолошком реакцијом на одсуство знања о будућности код ризика су узроци дешавања познати. За неизвесност у економској теорији можемо наћи оцену општа или одређена неизвесност.</a:t>
            </a:r>
            <a:endParaRPr lang="en-US" sz="1400" dirty="0" smtClean="0"/>
          </a:p>
          <a:p>
            <a:r>
              <a:rPr lang="en-US" sz="1400" dirty="0" err="1" smtClean="0"/>
              <a:t>Johannning</a:t>
            </a:r>
            <a:r>
              <a:rPr lang="en-US" sz="1400" dirty="0" smtClean="0"/>
              <a:t>, Lutz, </a:t>
            </a:r>
            <a:r>
              <a:rPr lang="sr-Cyrl-RS" sz="1400" dirty="0" smtClean="0"/>
              <a:t>(</a:t>
            </a:r>
            <a:r>
              <a:rPr lang="en-US" sz="1400" dirty="0" smtClean="0"/>
              <a:t>1998</a:t>
            </a:r>
            <a:r>
              <a:rPr lang="sr-Cyrl-RS" sz="1400" dirty="0" smtClean="0"/>
              <a:t>) </a:t>
            </a:r>
            <a:r>
              <a:rPr lang="en-US" sz="1400" i="1" dirty="0" smtClean="0"/>
              <a:t>Value-at-Risk </a:t>
            </a:r>
            <a:r>
              <a:rPr lang="en-US" sz="1400" i="1" dirty="0" err="1" smtClean="0"/>
              <a:t>zur</a:t>
            </a:r>
            <a:r>
              <a:rPr lang="en-US" sz="1400" i="1" dirty="0" smtClean="0"/>
              <a:t> </a:t>
            </a:r>
            <a:r>
              <a:rPr lang="en-US" sz="1400" i="1" dirty="0" err="1" smtClean="0"/>
              <a:t>Markrisikosteuerung</a:t>
            </a:r>
            <a:r>
              <a:rPr lang="en-US" sz="1400" i="1" dirty="0" smtClean="0"/>
              <a:t> und </a:t>
            </a:r>
            <a:r>
              <a:rPr lang="en-US" sz="1400" i="1" dirty="0" err="1" smtClean="0"/>
              <a:t>Eigenkapitalalokation</a:t>
            </a:r>
            <a:r>
              <a:rPr lang="en-US" sz="1400" dirty="0" smtClean="0"/>
              <a:t>, Bad </a:t>
            </a:r>
            <a:r>
              <a:rPr lang="en-US" sz="1400" dirty="0" err="1" smtClean="0"/>
              <a:t>Soden</a:t>
            </a:r>
            <a:r>
              <a:rPr lang="en-US" sz="1400" dirty="0" smtClean="0"/>
              <a:t>.</a:t>
            </a:r>
          </a:p>
          <a:p>
            <a:r>
              <a:rPr lang="sr-Latn-CS" sz="1400" dirty="0" err="1" smtClean="0"/>
              <a:t>Knight</a:t>
            </a:r>
            <a:r>
              <a:rPr lang="sr-Latn-CS" sz="1400" dirty="0" smtClean="0"/>
              <a:t> </a:t>
            </a:r>
            <a:r>
              <a:rPr lang="sr-Latn-CS" sz="1400" dirty="0" err="1" smtClean="0"/>
              <a:t>F.H</a:t>
            </a:r>
            <a:r>
              <a:rPr lang="sr-Latn-CS" sz="1400" dirty="0" smtClean="0"/>
              <a:t>.,</a:t>
            </a:r>
            <a:r>
              <a:rPr lang="sr-Cyrl-RS" sz="1400" dirty="0" smtClean="0"/>
              <a:t> (2005) </a:t>
            </a:r>
            <a:r>
              <a:rPr lang="sr-Latn-CS" sz="1400" i="1" dirty="0" err="1" smtClean="0"/>
              <a:t>Risk</a:t>
            </a:r>
            <a:r>
              <a:rPr lang="sr-Latn-CS" sz="1400" i="1" dirty="0" smtClean="0"/>
              <a:t>, </a:t>
            </a:r>
            <a:r>
              <a:rPr lang="sr-Latn-CS" sz="1400" i="1" dirty="0" err="1" smtClean="0"/>
              <a:t>Uncertainty</a:t>
            </a:r>
            <a:r>
              <a:rPr lang="sr-Latn-CS" sz="1400" i="1" dirty="0" smtClean="0"/>
              <a:t> </a:t>
            </a:r>
            <a:r>
              <a:rPr lang="sr-Latn-CS" sz="1400" i="1" dirty="0" err="1" smtClean="0"/>
              <a:t>and</a:t>
            </a:r>
            <a:r>
              <a:rPr lang="sr-Latn-CS" sz="1400" i="1" dirty="0" smtClean="0"/>
              <a:t> profit</a:t>
            </a:r>
            <a:r>
              <a:rPr lang="sr-Latn-CS" sz="1400" dirty="0" smtClean="0"/>
              <a:t>, </a:t>
            </a:r>
            <a:r>
              <a:rPr lang="sr-Latn-CS" sz="1400" dirty="0" err="1" smtClean="0"/>
              <a:t>Cosimo</a:t>
            </a:r>
            <a:r>
              <a:rPr lang="sr-Latn-CS" sz="1400" dirty="0" smtClean="0"/>
              <a:t>, </a:t>
            </a:r>
            <a:r>
              <a:rPr lang="sr-Latn-CS" sz="1400" dirty="0" err="1" smtClean="0"/>
              <a:t>New</a:t>
            </a:r>
            <a:r>
              <a:rPr lang="sr-Latn-CS" sz="1400" dirty="0" smtClean="0"/>
              <a:t> York, </a:t>
            </a:r>
            <a:r>
              <a:rPr lang="sr-Latn-CS" sz="1400" dirty="0" err="1" smtClean="0"/>
              <a:t>p.233</a:t>
            </a:r>
            <a:r>
              <a:rPr lang="sr-Cyrl-RS" sz="1400" dirty="0" smtClean="0"/>
              <a:t>.</a:t>
            </a:r>
            <a:endParaRPr lang="en-US" sz="1400" dirty="0" smtClean="0"/>
          </a:p>
          <a:p>
            <a:r>
              <a:rPr lang="sr-Cyrl-CS" sz="1400" dirty="0" smtClean="0"/>
              <a:t> Према </a:t>
            </a:r>
            <a:r>
              <a:rPr lang="en-US" sz="1400" dirty="0" smtClean="0"/>
              <a:t>PMI</a:t>
            </a:r>
            <a:r>
              <a:rPr lang="sr-Cyrl-CS" sz="1400" dirty="0" smtClean="0"/>
              <a:t> (</a:t>
            </a:r>
            <a:r>
              <a:rPr lang="sr-Latn-CS" sz="1400" i="1" dirty="0" smtClean="0"/>
              <a:t>engl. Project </a:t>
            </a:r>
            <a:r>
              <a:rPr lang="sr-Latn-CS" sz="1400" i="1" dirty="0" err="1" smtClean="0"/>
              <a:t>Management</a:t>
            </a:r>
            <a:r>
              <a:rPr lang="sr-Latn-CS" sz="1400" i="1" dirty="0" smtClean="0"/>
              <a:t> Institute – PMI</a:t>
            </a:r>
            <a:r>
              <a:rPr lang="sr-Cyrl-CS" sz="1400" dirty="0" smtClean="0"/>
              <a:t>) ризик је неизвестан догађај или могућност која, ако се догоди, има одређене ефекте на циљ пројекта. Постоје, најчешће више узрока који доводе до ризика и више различитих утицаја. Према </a:t>
            </a:r>
            <a:r>
              <a:rPr lang="en-US" sz="1400" dirty="0" smtClean="0"/>
              <a:t>APM</a:t>
            </a:r>
            <a:r>
              <a:rPr lang="sr-Cyrl-CS" sz="1400" dirty="0" smtClean="0"/>
              <a:t> (</a:t>
            </a:r>
            <a:r>
              <a:rPr lang="sr-Latn-CS" sz="1400" dirty="0" smtClean="0"/>
              <a:t>engl. </a:t>
            </a:r>
            <a:r>
              <a:rPr lang="sr-Latn-CS" sz="1400" i="1" dirty="0" smtClean="0"/>
              <a:t>Access </a:t>
            </a:r>
            <a:r>
              <a:rPr lang="sr-Latn-CS" sz="1400" i="1" dirty="0" err="1" smtClean="0"/>
              <a:t>Policy</a:t>
            </a:r>
            <a:r>
              <a:rPr lang="sr-Latn-CS" sz="1400" i="1" dirty="0" smtClean="0"/>
              <a:t> </a:t>
            </a:r>
            <a:r>
              <a:rPr lang="sr-Latn-CS" sz="1400" i="1" dirty="0" err="1" smtClean="0"/>
              <a:t>Manager</a:t>
            </a:r>
            <a:r>
              <a:rPr lang="sr-Latn-CS" sz="1400" i="1" dirty="0" smtClean="0"/>
              <a:t>- APM</a:t>
            </a:r>
            <a:r>
              <a:rPr lang="sr-Cyrl-CS" sz="1400" dirty="0" smtClean="0"/>
              <a:t>) ризик се дефинише као неизвестан догађај или скуп околности које, ако се догоде, могу имати одређени утицај на циљеве пројекта, узимајући у обзир да ови утицаји на циљеве пројекта могу бити позитивни или негативни. Петровић (201</a:t>
            </a:r>
            <a:r>
              <a:rPr lang="sr-Latn-RS" sz="1400" dirty="0" smtClean="0"/>
              <a:t>6</a:t>
            </a:r>
            <a:r>
              <a:rPr lang="sr-Cyrl-CS" sz="1400" dirty="0" smtClean="0"/>
              <a:t>) </a:t>
            </a:r>
            <a:r>
              <a:rPr lang="en-US" sz="1400" dirty="0" smtClean="0"/>
              <a:t> </a:t>
            </a:r>
            <a:r>
              <a:rPr lang="sr-Cyrl-CS" sz="1400" dirty="0" smtClean="0"/>
              <a:t>дефинише ризик као неизвестан догађај који се може десити и донети позитиван или негативан утицај на циљеве пројекта. </a:t>
            </a:r>
            <a:r>
              <a:rPr lang="sr-Latn-CS" sz="1400" dirty="0" err="1" smtClean="0"/>
              <a:t>Kerzner</a:t>
            </a:r>
            <a:r>
              <a:rPr lang="sr-Latn-CS" sz="1400" dirty="0" smtClean="0"/>
              <a:t> </a:t>
            </a:r>
            <a:r>
              <a:rPr lang="sr-Cyrl-CS" sz="1400" dirty="0" smtClean="0"/>
              <a:t>(2003) „</a:t>
            </a:r>
            <a:r>
              <a:rPr lang="en-US" sz="1400" i="1" dirty="0" smtClean="0"/>
              <a:t>Project Management: A Systems Approach to Planning, Scheduling, and Controlling</a:t>
            </a:r>
            <a:r>
              <a:rPr lang="sr-Cyrl-RS" sz="1400" dirty="0" smtClean="0"/>
              <a:t>“</a:t>
            </a:r>
            <a:r>
              <a:rPr lang="sr-Cyrl-CS" sz="1400" dirty="0" smtClean="0"/>
              <a:t> наводи да је ризик мера вероватноће и консеквенце да неће бити постигнут циљ пројекта. Он сматра да ризик дефинишу две компоненте – вероватноћа да ће се остварити ризични догађај и утицај на пројекат ако се ризични догађај оствари. Он сматра да ризик представља функцију ове две компоненте. </a:t>
            </a:r>
            <a:endParaRPr lang="en-US" sz="1400" dirty="0" smtClean="0"/>
          </a:p>
          <a:p>
            <a:r>
              <a:rPr lang="en-US" sz="1400" dirty="0" smtClean="0"/>
              <a:t>(2010) </a:t>
            </a:r>
            <a:r>
              <a:rPr lang="en-US" sz="1400" i="1" dirty="0" smtClean="0"/>
              <a:t>A Guide to the Project Management Body </a:t>
            </a:r>
            <a:r>
              <a:rPr lang="en-US" sz="1400" i="1" dirty="0" err="1" smtClean="0"/>
              <a:t>od</a:t>
            </a:r>
            <a:r>
              <a:rPr lang="en-US" sz="1400" i="1" dirty="0" smtClean="0"/>
              <a:t> Knowledge</a:t>
            </a:r>
            <a:r>
              <a:rPr lang="en-US" sz="1400" dirty="0" smtClean="0"/>
              <a:t> (PMBOK Guide), Project Management Institute.</a:t>
            </a:r>
          </a:p>
          <a:p>
            <a:r>
              <a:rPr lang="sr-Latn-CS" sz="1400" dirty="0" smtClean="0"/>
              <a:t>(2013) </a:t>
            </a:r>
            <a:r>
              <a:rPr lang="sr-Latn-CS" sz="1400" i="1" dirty="0" smtClean="0"/>
              <a:t>BIG –IP System </a:t>
            </a:r>
            <a:r>
              <a:rPr lang="sr-Latn-CS" sz="1400" i="1" dirty="0" err="1" smtClean="0"/>
              <a:t>Guide</a:t>
            </a:r>
            <a:r>
              <a:rPr lang="sr-Latn-CS" sz="1400" dirty="0" smtClean="0"/>
              <a:t>, </a:t>
            </a:r>
            <a:r>
              <a:rPr lang="sr-Latn-CS" sz="1400" dirty="0" err="1" smtClean="0"/>
              <a:t>Acces</a:t>
            </a:r>
            <a:r>
              <a:rPr lang="sr-Latn-CS" sz="1400" dirty="0" smtClean="0"/>
              <a:t> </a:t>
            </a:r>
            <a:r>
              <a:rPr lang="sr-Latn-CS" sz="1400" dirty="0" err="1" smtClean="0"/>
              <a:t>Policy</a:t>
            </a:r>
            <a:r>
              <a:rPr lang="sr-Latn-CS" sz="1400" dirty="0" smtClean="0"/>
              <a:t> </a:t>
            </a:r>
            <a:r>
              <a:rPr lang="sr-Latn-CS" sz="1400" dirty="0" err="1" smtClean="0"/>
              <a:t>Manager</a:t>
            </a:r>
            <a:r>
              <a:rPr lang="sr-Latn-CS" sz="1400" dirty="0" smtClean="0"/>
              <a:t>.</a:t>
            </a:r>
            <a:endParaRPr lang="en-US" sz="1400" dirty="0" smtClean="0"/>
          </a:p>
          <a:p>
            <a:r>
              <a:rPr lang="sr-Latn-RS" sz="1400" dirty="0" smtClean="0"/>
              <a:t>Петровић, Е., (2016), </a:t>
            </a:r>
            <a:r>
              <a:rPr lang="sr-Latn-RS" sz="1400" i="1" dirty="0" smtClean="0"/>
              <a:t>Ризик и осигурање</a:t>
            </a:r>
            <a:r>
              <a:rPr lang="sr-Latn-RS" sz="1400" dirty="0" smtClean="0"/>
              <a:t>, Економски факултет у Нишу.</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sr-Cyrl-RS" b="1" dirty="0"/>
              <a:t>Управљање ризиком и класификација ризика</a:t>
            </a:r>
            <a:r>
              <a:rPr lang="en-US" sz="1400" dirty="0"/>
              <a:t/>
            </a:r>
            <a:br>
              <a:rPr lang="en-US" sz="1400" dirty="0"/>
            </a:br>
            <a:endParaRPr lang="en-US" dirty="0"/>
          </a:p>
        </p:txBody>
      </p:sp>
      <p:sp>
        <p:nvSpPr>
          <p:cNvPr id="3" name="Content Placeholder 2"/>
          <p:cNvSpPr>
            <a:spLocks noGrp="1"/>
          </p:cNvSpPr>
          <p:nvPr>
            <p:ph idx="1"/>
          </p:nvPr>
        </p:nvSpPr>
        <p:spPr/>
        <p:txBody>
          <a:bodyPr>
            <a:normAutofit fontScale="62500" lnSpcReduction="20000"/>
          </a:bodyPr>
          <a:lstStyle/>
          <a:p>
            <a:r>
              <a:rPr lang="sr-Cyrl-RS" b="1" dirty="0" smtClean="0"/>
              <a:t>	</a:t>
            </a:r>
            <a:r>
              <a:rPr lang="sr-Cyrl-CS" dirty="0" smtClean="0"/>
              <a:t>Управљање ризиком представља једну од суштинских претпоставки савременог пословања у многим делатностима. Управљање ризиком у пројекту обухвата скуп управљачких метода и техника које се користе да би се смањила могућност остварења нежељених и штетних догађаја и последица и тиме повећала могућност остварења планираних резултата. То је скуп метода које омогућавају минимизирање губитака и доводе у склад смањење вероватноће остварења губитака, са трошковима које захтева ово смањење. </a:t>
            </a:r>
            <a:endParaRPr lang="en-US" dirty="0" smtClean="0"/>
          </a:p>
          <a:p>
            <a:r>
              <a:rPr lang="sr-Cyrl-CS" dirty="0" smtClean="0"/>
              <a:t>	Као генерални одговор на питање шта је управљање ризиком, из упоредне теорије можемо да издвојимо следећу мисао: „За многе аналитичаре, политичаре и академике то је управљање природним окружењем и нуклеарни ризик, односно технолошки генерисани макро ризици, који чини се да прете нашем опстанку. За банкарске и финансијске секторе представља софистицирано коришћење техника као што су валутни </a:t>
            </a:r>
            <a:r>
              <a:rPr lang="sr-Cyrl-CS" dirty="0" err="1" smtClean="0"/>
              <a:t>хеџ</a:t>
            </a:r>
            <a:r>
              <a:rPr lang="sr-Cyrl-CS" dirty="0" smtClean="0"/>
              <a:t> и </a:t>
            </a:r>
            <a:r>
              <a:rPr lang="sr-Cyrl-CS" dirty="0" err="1" smtClean="0"/>
              <a:t>своп</a:t>
            </a:r>
            <a:r>
              <a:rPr lang="sr-Cyrl-CS" dirty="0" smtClean="0"/>
              <a:t> каматне стопе. За купце и продавце у осигуравајућем сектору то је координација између осигуравајућег ризика и смањења цене осигурања. За здравствену администрацију то може да значи осигурање квалитета. За професионалце у области безбедности може представљати смањење несрећа и повреда.“</a:t>
            </a:r>
            <a:endParaRPr lang="en-US" dirty="0" smtClean="0"/>
          </a:p>
          <a:p>
            <a:r>
              <a:rPr lang="sr-Latn-CS" dirty="0" err="1" smtClean="0"/>
              <a:t>Felix</a:t>
            </a:r>
            <a:r>
              <a:rPr lang="sr-Latn-CS" dirty="0" smtClean="0"/>
              <a:t> </a:t>
            </a:r>
            <a:r>
              <a:rPr lang="sr-Latn-CS" dirty="0" err="1" smtClean="0"/>
              <a:t>H.K</a:t>
            </a:r>
            <a:r>
              <a:rPr lang="sr-Latn-CS" dirty="0" smtClean="0"/>
              <a:t>., </a:t>
            </a:r>
            <a:r>
              <a:rPr lang="sr-Cyrl-RS" dirty="0" smtClean="0"/>
              <a:t>(2009) </a:t>
            </a:r>
            <a:r>
              <a:rPr lang="sr-Latn-CS" i="1" dirty="0" err="1" smtClean="0"/>
              <a:t>Rsik</a:t>
            </a:r>
            <a:r>
              <a:rPr lang="sr-Latn-CS" i="1" dirty="0" smtClean="0"/>
              <a:t> </a:t>
            </a:r>
            <a:r>
              <a:rPr lang="sr-Latn-CS" i="1" dirty="0" err="1" smtClean="0"/>
              <a:t>Menagement</a:t>
            </a:r>
            <a:r>
              <a:rPr lang="sr-Latn-CS" i="1" dirty="0" smtClean="0"/>
              <a:t> </a:t>
            </a:r>
            <a:r>
              <a:rPr lang="sr-Latn-CS" i="1" dirty="0" err="1" smtClean="0"/>
              <a:t>Agonistets</a:t>
            </a:r>
            <a:r>
              <a:rPr lang="sr-Latn-CS" dirty="0" smtClean="0"/>
              <a:t>, </a:t>
            </a:r>
            <a:r>
              <a:rPr lang="sr-Latn-CS" dirty="0" err="1" smtClean="0"/>
              <a:t>Risk</a:t>
            </a:r>
            <a:r>
              <a:rPr lang="sr-Latn-CS" dirty="0" smtClean="0"/>
              <a:t> </a:t>
            </a:r>
            <a:r>
              <a:rPr lang="sr-Latn-CS" dirty="0" err="1" smtClean="0"/>
              <a:t>Analysis</a:t>
            </a:r>
            <a:r>
              <a:rPr lang="sr-Latn-CS" dirty="0" smtClean="0"/>
              <a:t> </a:t>
            </a:r>
            <a:r>
              <a:rPr lang="sr-Latn-CS" dirty="0" err="1" smtClean="0"/>
              <a:t>Journal</a:t>
            </a:r>
            <a:r>
              <a:rPr lang="sr-Latn-CS" dirty="0" smtClean="0"/>
              <a:t>, Vol. 10/2,  str. 201</a:t>
            </a:r>
            <a:r>
              <a:rPr lang="sr-Cyrl-RS" dirty="0" smtClean="0"/>
              <a:t>.</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Ф</a:t>
            </a:r>
            <a:r>
              <a:rPr lang="sr-Cyrl-RS" dirty="0" smtClean="0"/>
              <a:t>азе управљања ризиком</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a:stretch>
            <a:fillRect/>
          </a:stretch>
        </p:blipFill>
        <p:spPr bwMode="auto">
          <a:xfrm>
            <a:off x="1447800" y="1752600"/>
            <a:ext cx="5940425" cy="41179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dirty="0" smtClean="0"/>
              <a:t> Идентификација ризика </a:t>
            </a:r>
            <a:endParaRPr lang="en-US" dirty="0"/>
          </a:p>
        </p:txBody>
      </p:sp>
      <p:sp>
        <p:nvSpPr>
          <p:cNvPr id="3" name="Content Placeholder 2"/>
          <p:cNvSpPr>
            <a:spLocks noGrp="1"/>
          </p:cNvSpPr>
          <p:nvPr>
            <p:ph idx="1"/>
          </p:nvPr>
        </p:nvSpPr>
        <p:spPr/>
        <p:txBody>
          <a:bodyPr>
            <a:normAutofit fontScale="70000" lnSpcReduction="20000"/>
          </a:bodyPr>
          <a:lstStyle/>
          <a:p>
            <a:pPr algn="just"/>
            <a:r>
              <a:rPr lang="sr-Cyrl-CS" dirty="0" smtClean="0"/>
              <a:t> Идентификација ризика представља прву фазу у укупном процесу управљања ризиком. У овој фази је потребно утврдити који ризици могу имати утицај на ток односно на остварење </a:t>
            </a:r>
            <a:r>
              <a:rPr lang="sr-Cyrl-CS" dirty="0" err="1" smtClean="0"/>
              <a:t>паланираних</a:t>
            </a:r>
            <a:r>
              <a:rPr lang="sr-Cyrl-CS" dirty="0" smtClean="0"/>
              <a:t> активности. Управљање ризиком је један </a:t>
            </a:r>
            <a:r>
              <a:rPr lang="sr-Cyrl-CS" dirty="0" err="1" smtClean="0"/>
              <a:t>континуалан</a:t>
            </a:r>
            <a:r>
              <a:rPr lang="sr-Cyrl-CS" dirty="0" smtClean="0"/>
              <a:t> процес који треба да се обавља константно током извођења пројектних активности. Идентификација ризика не представља само утврђивање ризика и ризичних ситуација пре почетка извођења појединих пројектних активности већ и константну идентификацију ризика. Идентификација треба да обухвати и ризике који настају у оквиру унутрашњег домена активности као и ризике који су проузроковани окружењем и спољним факторима реализације. Под идентификацијом ризика обично се подразумева утврђивање ситуација које могу донети негативне последице по реализацију пројекта. Неки аутори, сматрају да је рана идентификација ризика од пресудног </a:t>
            </a:r>
            <a:r>
              <a:rPr lang="sr-Cyrl-CS" dirty="0" err="1" smtClean="0"/>
              <a:t>заначаја</a:t>
            </a:r>
            <a:r>
              <a:rPr lang="sr-Cyrl-CS" dirty="0" smtClean="0"/>
              <a:t> за успех пројекта и да се овом фазом треба кренути пре почетка реализације пројекта.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sr-Cyrl-RS" dirty="0" smtClean="0"/>
              <a:t>Технике за идентификацију ризика</a:t>
            </a:r>
            <a:endParaRPr lang="en-US" dirty="0"/>
          </a:p>
        </p:txBody>
      </p:sp>
      <p:sp>
        <p:nvSpPr>
          <p:cNvPr id="3" name="Content Placeholder 2"/>
          <p:cNvSpPr>
            <a:spLocks noGrp="1"/>
          </p:cNvSpPr>
          <p:nvPr>
            <p:ph idx="1"/>
          </p:nvPr>
        </p:nvSpPr>
        <p:spPr/>
        <p:txBody>
          <a:bodyPr>
            <a:normAutofit fontScale="70000" lnSpcReduction="20000"/>
          </a:bodyPr>
          <a:lstStyle/>
          <a:p>
            <a:r>
              <a:rPr lang="sr-Cyrl-CS" dirty="0" smtClean="0"/>
              <a:t> У процесу управљања ризиком у </a:t>
            </a:r>
            <a:r>
              <a:rPr lang="sr-Cyrl-CS" dirty="0" smtClean="0"/>
              <a:t>пројекту </a:t>
            </a:r>
            <a:r>
              <a:rPr lang="sr-Cyrl-CS" dirty="0" smtClean="0"/>
              <a:t>могу се користити различите методе и технике које нуди теорија менаџмента и сродне дисциплине. Могуће је идентификовати скуп одређених метода и техника које су погодне за примену </a:t>
            </a:r>
            <a:r>
              <a:rPr lang="sr-Cyrl-CS" dirty="0" smtClean="0"/>
              <a:t>управљању </a:t>
            </a:r>
            <a:r>
              <a:rPr lang="sr-Cyrl-CS" dirty="0" smtClean="0"/>
              <a:t>ризиком у пројекту.  Петровић и др., 2011, предлаже следећу класификацију метода и техника за поједине </a:t>
            </a:r>
            <a:r>
              <a:rPr lang="sr-Cyrl-CS" dirty="0" err="1" smtClean="0"/>
              <a:t>подпроцесе</a:t>
            </a:r>
            <a:r>
              <a:rPr lang="sr-Cyrl-CS" dirty="0" smtClean="0"/>
              <a:t> управљања ризиком у пројекту:</a:t>
            </a:r>
            <a:endParaRPr lang="en-US" dirty="0" smtClean="0"/>
          </a:p>
          <a:p>
            <a:r>
              <a:rPr lang="sr-Cyrl-CS" dirty="0" smtClean="0"/>
              <a:t> </a:t>
            </a:r>
            <a:endParaRPr lang="en-US" dirty="0" smtClean="0"/>
          </a:p>
          <a:p>
            <a:pPr lvl="0"/>
            <a:r>
              <a:rPr lang="sr-Cyrl-CS" dirty="0" smtClean="0"/>
              <a:t>Идентификовање пројектног ризика</a:t>
            </a:r>
            <a:endParaRPr lang="en-US" dirty="0" smtClean="0"/>
          </a:p>
          <a:p>
            <a:r>
              <a:rPr lang="sr-Cyrl-CS" dirty="0" smtClean="0"/>
              <a:t>Методе и технике идентификације пројектних ризика:</a:t>
            </a:r>
            <a:endParaRPr lang="en-US" dirty="0" smtClean="0"/>
          </a:p>
          <a:p>
            <a:pPr lvl="0"/>
            <a:r>
              <a:rPr lang="sr-Cyrl-CS" dirty="0" smtClean="0"/>
              <a:t>Интервју са експертима</a:t>
            </a:r>
            <a:endParaRPr lang="en-US" dirty="0" smtClean="0"/>
          </a:p>
          <a:p>
            <a:pPr lvl="0"/>
            <a:r>
              <a:rPr lang="sr-Cyrl-CS" dirty="0" err="1" smtClean="0"/>
              <a:t>Делфи</a:t>
            </a:r>
            <a:r>
              <a:rPr lang="sr-Cyrl-CS" dirty="0" smtClean="0"/>
              <a:t> </a:t>
            </a:r>
            <a:r>
              <a:rPr lang="sr-Cyrl-CS" dirty="0" smtClean="0"/>
              <a:t>поступак</a:t>
            </a:r>
            <a:endParaRPr lang="en-US" dirty="0" smtClean="0"/>
          </a:p>
          <a:p>
            <a:pPr lvl="0"/>
            <a:r>
              <a:rPr lang="sr-Cyrl-CS" dirty="0" err="1" smtClean="0"/>
              <a:t>Браинсторминг</a:t>
            </a:r>
            <a:endParaRPr lang="en-US" dirty="0" smtClean="0"/>
          </a:p>
          <a:p>
            <a:pPr lvl="0"/>
            <a:r>
              <a:rPr lang="sr-Cyrl-CS" dirty="0" smtClean="0"/>
              <a:t>Техника номиналне групе – НГТ</a:t>
            </a:r>
            <a:endParaRPr lang="en-US" dirty="0" smtClean="0"/>
          </a:p>
          <a:p>
            <a:pPr lvl="0"/>
            <a:r>
              <a:rPr lang="sr-Cyrl-CS" dirty="0" smtClean="0"/>
              <a:t>СВОТ </a:t>
            </a:r>
            <a:r>
              <a:rPr lang="sr-Cyrl-CS" dirty="0" smtClean="0"/>
              <a:t>анализа</a:t>
            </a:r>
            <a:endParaRPr lang="en-US" dirty="0" smtClean="0"/>
          </a:p>
          <a:p>
            <a:pPr lvl="0"/>
            <a:r>
              <a:rPr lang="sr-Cyrl-CS" dirty="0" smtClean="0"/>
              <a:t>Аналогија</a:t>
            </a:r>
            <a:endParaRPr lang="en-US" dirty="0" smtClean="0"/>
          </a:p>
          <a:p>
            <a:pPr lvl="0"/>
            <a:r>
              <a:rPr lang="sr-Cyrl-CS" dirty="0" smtClean="0"/>
              <a:t>Листа </a:t>
            </a:r>
            <a:r>
              <a:rPr lang="sr-Cyrl-CS" dirty="0" smtClean="0"/>
              <a:t>провере</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80</TotalTime>
  <Words>2988</Words>
  <Application>Microsoft Office PowerPoint</Application>
  <PresentationFormat>On-screen Show (4:3)</PresentationFormat>
  <Paragraphs>134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Анализа ризика </vt:lpstr>
      <vt:lpstr>Slide 2</vt:lpstr>
      <vt:lpstr>Slide 3</vt:lpstr>
      <vt:lpstr>Slide 4</vt:lpstr>
      <vt:lpstr>Slide 5</vt:lpstr>
      <vt:lpstr>Управљање ризиком и класификација ризика </vt:lpstr>
      <vt:lpstr>Фазе управљања ризиком</vt:lpstr>
      <vt:lpstr> Идентификација ризика </vt:lpstr>
      <vt:lpstr>Технике за идентификацију ризика</vt:lpstr>
      <vt:lpstr>Анализа и квантификација пројектних ризика </vt:lpstr>
      <vt:lpstr>Праћење и контрола ризика</vt:lpstr>
      <vt:lpstr>Slide 12</vt:lpstr>
      <vt:lpstr>Врсте ризика</vt:lpstr>
      <vt:lpstr>Врсте ризика</vt:lpstr>
      <vt:lpstr>Кредитни ризик </vt:lpstr>
      <vt:lpstr>Тржишни ризик</vt:lpstr>
      <vt:lpstr>Ризик ликвидности</vt:lpstr>
      <vt:lpstr> Оперативни ризик </vt:lpstr>
      <vt:lpstr>Политички ризик</vt:lpstr>
      <vt:lpstr>Slide 20</vt:lpstr>
      <vt:lpstr>Slide 21</vt:lpstr>
      <vt:lpstr>Slide 22</vt:lpstr>
      <vt:lpstr>Однос ризика и приноса</vt:lpstr>
      <vt:lpstr>Став према ризику</vt:lpstr>
      <vt:lpstr>Ризик и време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Анализа ризика </dc:title>
  <dc:creator>Ranka Mitrovic</dc:creator>
  <cp:lastModifiedBy>Ranka&amp;Uros</cp:lastModifiedBy>
  <cp:revision>10</cp:revision>
  <dcterms:created xsi:type="dcterms:W3CDTF">2006-08-16T00:00:00Z</dcterms:created>
  <dcterms:modified xsi:type="dcterms:W3CDTF">2017-12-19T22:22:05Z</dcterms:modified>
</cp:coreProperties>
</file>